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Roboto Light"/>
      <p:regular r:id="rId33"/>
      <p:bold r:id="rId34"/>
      <p:italic r:id="rId35"/>
      <p:boldItalic r:id="rId36"/>
    </p:embeddedFont>
    <p:embeddedFont>
      <p:font typeface="Merriweather"/>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CAD67FE1-9B9C-40DA-A8BF-47DBAAD0C9A4}">
  <a:tblStyle styleId="{CAD67FE1-9B9C-40DA-A8BF-47DBAAD0C9A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Merriweather-boldItalic.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RobotoLight-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RobotoLight-italic.fntdata"/><Relationship Id="rId12" Type="http://schemas.openxmlformats.org/officeDocument/2006/relationships/slide" Target="slides/slide7.xml"/><Relationship Id="rId34" Type="http://schemas.openxmlformats.org/officeDocument/2006/relationships/font" Target="fonts/RobotoLight-bold.fntdata"/><Relationship Id="rId15" Type="http://schemas.openxmlformats.org/officeDocument/2006/relationships/slide" Target="slides/slide10.xml"/><Relationship Id="rId37" Type="http://schemas.openxmlformats.org/officeDocument/2006/relationships/font" Target="fonts/Merriweather-regular.fntdata"/><Relationship Id="rId14" Type="http://schemas.openxmlformats.org/officeDocument/2006/relationships/slide" Target="slides/slide9.xml"/><Relationship Id="rId36" Type="http://schemas.openxmlformats.org/officeDocument/2006/relationships/font" Target="fonts/RobotoLight-boldItalic.fntdata"/><Relationship Id="rId17" Type="http://schemas.openxmlformats.org/officeDocument/2006/relationships/slide" Target="slides/slide12.xml"/><Relationship Id="rId39" Type="http://schemas.openxmlformats.org/officeDocument/2006/relationships/font" Target="fonts/Merriweather-italic.fntdata"/><Relationship Id="rId16" Type="http://schemas.openxmlformats.org/officeDocument/2006/relationships/slide" Target="slides/slide11.xml"/><Relationship Id="rId38" Type="http://schemas.openxmlformats.org/officeDocument/2006/relationships/font" Target="fonts/Merriweather-bold.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Shape 57"/>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Finn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This is RoboTour. RoboTour is a multi-purpose assistive robot tailored to museum visitors. Our mission is to provide a dynamic cultural experience for museum visitors</a:t>
            </a:r>
            <a:r>
              <a:rPr lang="en-GB"/>
              <a:t> by providing 2 key</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lang="en-GB"/>
              <a:t>For this final client demo, we will outline all our features</a:t>
            </a:r>
            <a:r>
              <a:rPr lang="en-GB"/>
              <a:t> in the whole systems and how we polished each feature and made them more stable</a:t>
            </a:r>
            <a:endParaRPr/>
          </a:p>
          <a:p>
            <a:pPr indent="0" lvl="0" marL="0" marR="0" rtl="0" algn="l">
              <a:lnSpc>
                <a:spcPct val="100000"/>
              </a:lnSpc>
              <a:spcBef>
                <a:spcPts val="0"/>
              </a:spcBef>
              <a:spcAft>
                <a:spcPts val="0"/>
              </a:spcAft>
              <a:buClr>
                <a:srgbClr val="000000"/>
              </a:buClr>
              <a:buSzPts val="1100"/>
              <a:buFont typeface="Arial"/>
              <a:buNone/>
            </a:pPr>
            <a:r>
              <a:t/>
            </a:r>
            <a:endParaRPr/>
          </a:p>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For each of these milestone, our members will also talk about what’s next steps.</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Credit: Finn</a:t>
            </a:r>
            <a:endParaRPr/>
          </a:p>
          <a:p>
            <a:pPr indent="0" lvl="0" marL="0" rtl="0">
              <a:spcBef>
                <a:spcPts val="0"/>
              </a:spcBef>
              <a:spcAft>
                <a:spcPts val="0"/>
              </a:spcAft>
              <a:buNone/>
            </a:pPr>
            <a:r>
              <a:rPr lang="en-GB"/>
              <a:t>michal</a:t>
            </a:r>
            <a:endParaRPr/>
          </a:p>
        </p:txBody>
      </p:sp>
      <p:sp>
        <p:nvSpPr>
          <p:cNvPr id="167" name="Shape 16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Shape 18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3" name="Shape 18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michal</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Shape 1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9" name="Shape 1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michal</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Shape 21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4" name="Shape 21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michal</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Shape 2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1" name="Shape 2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michal</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Shape 2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8" name="Shape 22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Shape 23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4" name="Shape 23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Alice</a:t>
            </a:r>
            <a:endParaRPr/>
          </a:p>
          <a:p>
            <a:pPr indent="0" lvl="0" marL="0">
              <a:spcBef>
                <a:spcPts val="0"/>
              </a:spcBef>
              <a:spcAft>
                <a:spcPts val="0"/>
              </a:spcAft>
              <a:buNone/>
            </a:pPr>
            <a:r>
              <a:t/>
            </a:r>
            <a:endParaRPr/>
          </a:p>
          <a:p>
            <a:pPr indent="0" lvl="0" marL="0">
              <a:spcBef>
                <a:spcPts val="0"/>
              </a:spcBef>
              <a:spcAft>
                <a:spcPts val="0"/>
              </a:spcAft>
              <a:buNone/>
            </a:pPr>
            <a:r>
              <a:rPr lang="en-GB"/>
              <a:t>The main idea for our robot to plan the route is that it go the closest painting, and after arriving that painting it go to the next closest painting. And we use Dijkstra algorithm to find the shortest path between current position and all the paintings,  and compare the distance to decide which is the closest.</a:t>
            </a:r>
            <a:endParaRPr/>
          </a:p>
          <a:p>
            <a:pPr indent="0" lvl="0" marL="0">
              <a:spcBef>
                <a:spcPts val="0"/>
              </a:spcBef>
              <a:spcAft>
                <a:spcPts val="0"/>
              </a:spcAft>
              <a:buNone/>
            </a:pPr>
            <a:r>
              <a:t/>
            </a:r>
            <a:endParaRPr/>
          </a:p>
          <a:p>
            <a:pPr indent="0" lvl="0" marL="0">
              <a:spcBef>
                <a:spcPts val="0"/>
              </a:spcBef>
              <a:spcAft>
                <a:spcPts val="0"/>
              </a:spcAft>
              <a:buNone/>
            </a:pPr>
            <a:r>
              <a:rPr lang="en-GB"/>
              <a:t>Our robot do</a:t>
            </a:r>
            <a:r>
              <a:rPr lang="en-GB"/>
              <a:t> obstacle avoidance as well, because it makes no sense that if there is enough space for robot to pass through but the robot just stupid stop and wait.</a:t>
            </a:r>
            <a:endParaRPr/>
          </a:p>
          <a:p>
            <a:pPr indent="0" lvl="0" marL="0">
              <a:spcBef>
                <a:spcPts val="0"/>
              </a:spcBef>
              <a:spcAft>
                <a:spcPts val="0"/>
              </a:spcAft>
              <a:buNone/>
            </a:pPr>
            <a:r>
              <a:rPr lang="en-GB"/>
              <a:t> </a:t>
            </a:r>
            <a:endParaRPr/>
          </a:p>
          <a:p>
            <a:pPr indent="0" lvl="0" marL="0">
              <a:spcBef>
                <a:spcPts val="0"/>
              </a:spcBef>
              <a:spcAft>
                <a:spcPts val="0"/>
              </a:spcAft>
              <a:buNone/>
            </a:pPr>
            <a:r>
              <a:rPr lang="en-GB"/>
              <a:t>This is the map we are using now. We are using white tapes for line following and black tapes to indicated branches. We use the blacks because we don’t want to miss the branch when doing obstacle avoidance. </a:t>
            </a:r>
            <a:endParaRPr/>
          </a:p>
          <a:p>
            <a:pPr indent="0" lvl="0" marL="0">
              <a:spcBef>
                <a:spcPts val="0"/>
              </a:spcBef>
              <a:spcAft>
                <a:spcPts val="0"/>
              </a:spcAft>
              <a:buNone/>
            </a:pPr>
            <a:r>
              <a:t/>
            </a:r>
            <a:endParaRPr/>
          </a:p>
          <a:p>
            <a:pPr indent="0" lvl="0" marL="0">
              <a:spcBef>
                <a:spcPts val="0"/>
              </a:spcBef>
              <a:spcAft>
                <a:spcPts val="0"/>
              </a:spcAft>
              <a:buNone/>
            </a:pPr>
            <a:r>
              <a:rPr lang="en-GB"/>
              <a:t>In last demo, what we did was adding many blacks and when it detected it turn back. But considering there will be tourists walking behind the robot, it is </a:t>
            </a:r>
            <a:r>
              <a:rPr lang="en-GB"/>
              <a:t>unreliable</a:t>
            </a:r>
            <a:r>
              <a:rPr lang="en-GB"/>
              <a:t> to make the robot go back. And because of the limitation of the room, it is </a:t>
            </a:r>
            <a:r>
              <a:rPr lang="en-GB"/>
              <a:t>definitely</a:t>
            </a:r>
            <a:r>
              <a:rPr lang="en-GB"/>
              <a:t> not enough place for the robot to do obstacle avoidance inside, so we change our algorithm - it will disable obstacle avoidance in the inner area (green) and it will stop and wait, just like human - if someone block your way you will ask them to go away. And in the outer area (blue), it will do obstacle avoidance as normal. And if it hit the black lines, that means it has reached a branch, it will either count for it and pass it, or turn and wait for it being moved away. Compare to the map we had in last demo, it require less tape but performing much better.</a:t>
            </a:r>
            <a:endParaRPr/>
          </a:p>
          <a:p>
            <a:pPr indent="0" lvl="0" marL="0">
              <a:spcBef>
                <a:spcPts val="0"/>
              </a:spcBef>
              <a:spcAft>
                <a:spcPts val="0"/>
              </a:spcAft>
              <a:buNone/>
            </a:pPr>
            <a:r>
              <a:t/>
            </a:r>
            <a:endParaRPr/>
          </a:p>
          <a:p>
            <a:pPr indent="-298450" lvl="1" marL="914400" rtl="0" algn="just">
              <a:lnSpc>
                <a:spcPct val="115000"/>
              </a:lnSpc>
              <a:spcBef>
                <a:spcPts val="0"/>
              </a:spcBef>
              <a:spcAft>
                <a:spcPts val="0"/>
              </a:spcAft>
              <a:buSzPts val="1100"/>
              <a:buAutoNum type="alphaLcPeriod"/>
            </a:pPr>
            <a:r>
              <a:rPr lang="en-GB"/>
              <a:t>Navigation - Alice</a:t>
            </a:r>
            <a:endParaRPr/>
          </a:p>
          <a:p>
            <a:pPr indent="-298450" lvl="2" marL="1371600" rtl="0" algn="just">
              <a:lnSpc>
                <a:spcPct val="115000"/>
              </a:lnSpc>
              <a:spcBef>
                <a:spcPts val="0"/>
              </a:spcBef>
              <a:spcAft>
                <a:spcPts val="0"/>
              </a:spcAft>
              <a:buSzPts val="1100"/>
              <a:buAutoNum type="romanLcPeriod"/>
            </a:pPr>
            <a:r>
              <a:rPr lang="en-GB"/>
              <a:t>Map? - talk about the setup? Tape? Green tape for losers (Require less tape but much better) (Don’t wanna miss branch when obstacle avoidance)</a:t>
            </a:r>
            <a:endParaRPr/>
          </a:p>
          <a:p>
            <a:pPr indent="-298450" lvl="2" marL="1371600" rtl="0" algn="just">
              <a:lnSpc>
                <a:spcPct val="115000"/>
              </a:lnSpc>
              <a:spcBef>
                <a:spcPts val="0"/>
              </a:spcBef>
              <a:spcAft>
                <a:spcPts val="0"/>
              </a:spcAft>
              <a:buSzPts val="1100"/>
              <a:buAutoNum type="romanLcPeriod"/>
            </a:pPr>
            <a:r>
              <a:rPr lang="en-GB"/>
              <a:t>(Dijkstra? Yes) - Shortest path planning (when it occurs?? At the beginning and at each painting (at the start and whenever the user changes paintings selection or decides to go to exit/toilet))</a:t>
            </a:r>
            <a:endParaRPr/>
          </a:p>
          <a:p>
            <a:pPr indent="0" lvl="0" marL="0">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Shape 2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3" name="Shape 2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Alice</a:t>
            </a:r>
            <a:endParaRPr/>
          </a:p>
          <a:p>
            <a:pPr indent="0" lvl="0" marL="0">
              <a:spcBef>
                <a:spcPts val="0"/>
              </a:spcBef>
              <a:spcAft>
                <a:spcPts val="0"/>
              </a:spcAft>
              <a:buNone/>
            </a:pPr>
            <a:r>
              <a:rPr lang="en-GB"/>
              <a:t>But there are limitations with obstacle avoidance. Compare to the last demo, we improved it by checking the position from the branch - if it is too closed we will disable obstacle avoidance - otherwise it will count for the branch twice. </a:t>
            </a:r>
            <a:endParaRPr/>
          </a:p>
          <a:p>
            <a:pPr indent="0" lvl="0" marL="0">
              <a:spcBef>
                <a:spcPts val="0"/>
              </a:spcBef>
              <a:spcAft>
                <a:spcPts val="0"/>
              </a:spcAft>
              <a:buNone/>
            </a:pPr>
            <a:r>
              <a:t/>
            </a:r>
            <a:endParaRPr/>
          </a:p>
          <a:p>
            <a:pPr indent="0" lvl="0" marL="0">
              <a:spcBef>
                <a:spcPts val="0"/>
              </a:spcBef>
              <a:spcAft>
                <a:spcPts val="0"/>
              </a:spcAft>
              <a:buNone/>
            </a:pPr>
            <a:r>
              <a:rPr lang="en-GB"/>
              <a:t>So as you can see on the graph, it success almost every times at the first half of the line. It fails quite a lot at the second half of the line because of the position of the colour sensor. The custom line sensor may hit the branch but the colour sensor did hit the blacks, so it will miss that branch or enter the wrong line. </a:t>
            </a:r>
            <a:endParaRPr/>
          </a:p>
          <a:p>
            <a:pPr indent="0" lvl="0" marL="0">
              <a:spcBef>
                <a:spcPts val="0"/>
              </a:spcBef>
              <a:spcAft>
                <a:spcPts val="0"/>
              </a:spcAft>
              <a:buNone/>
            </a:pPr>
            <a:r>
              <a:t/>
            </a:r>
            <a:endParaRPr/>
          </a:p>
          <a:p>
            <a:pPr indent="0" lvl="0" marL="0">
              <a:spcBef>
                <a:spcPts val="0"/>
              </a:spcBef>
              <a:spcAft>
                <a:spcPts val="0"/>
              </a:spcAft>
              <a:buNone/>
            </a:pPr>
            <a:r>
              <a:rPr lang="en-GB"/>
              <a:t>So it performed better if the obstacle is closer to the next branch - because the colour sensor can see the black line. But there still be problem because of the limitation of the ultrasonic sensor.  </a:t>
            </a:r>
            <a:endParaRPr/>
          </a:p>
          <a:p>
            <a:pPr indent="0" lvl="0" marL="0">
              <a:spcBef>
                <a:spcPts val="0"/>
              </a:spcBef>
              <a:spcAft>
                <a:spcPts val="0"/>
              </a:spcAft>
              <a:buNone/>
            </a:pPr>
            <a:r>
              <a:t/>
            </a:r>
            <a:endParaRPr/>
          </a:p>
          <a:p>
            <a:pPr indent="-298450" lvl="3" marL="1828800" rtl="0" algn="just">
              <a:lnSpc>
                <a:spcPct val="115000"/>
              </a:lnSpc>
              <a:spcBef>
                <a:spcPts val="0"/>
              </a:spcBef>
              <a:spcAft>
                <a:spcPts val="0"/>
              </a:spcAft>
              <a:buSzPts val="1100"/>
              <a:buAutoNum type="arabicPeriod"/>
            </a:pPr>
            <a:r>
              <a:rPr lang="en-GB"/>
              <a:t>When it think it has not enough place to go through, it will stop and wait, it needs user to remove the obstacle</a:t>
            </a:r>
            <a:endParaRPr/>
          </a:p>
          <a:p>
            <a:pPr indent="-298450" lvl="3" marL="1828800" rtl="0" algn="just">
              <a:lnSpc>
                <a:spcPct val="115000"/>
              </a:lnSpc>
              <a:spcBef>
                <a:spcPts val="0"/>
              </a:spcBef>
              <a:spcAft>
                <a:spcPts val="0"/>
              </a:spcAft>
              <a:buSzPts val="1100"/>
              <a:buAutoNum type="arabicPeriod"/>
            </a:pPr>
            <a:r>
              <a:rPr lang="en-GB"/>
              <a:t>Hit black line turn but cannot pass because the sensor cannot see</a:t>
            </a:r>
            <a:endParaRPr/>
          </a:p>
          <a:p>
            <a:pPr indent="-298450" lvl="3" marL="1828800" rtl="0" algn="just">
              <a:lnSpc>
                <a:spcPct val="115000"/>
              </a:lnSpc>
              <a:spcBef>
                <a:spcPts val="0"/>
              </a:spcBef>
              <a:spcAft>
                <a:spcPts val="0"/>
              </a:spcAft>
              <a:buSzPts val="1100"/>
              <a:buAutoNum type="arabicPeriod"/>
            </a:pPr>
            <a:r>
              <a:rPr lang="en-GB"/>
              <a:t>Cannot go backward because people following</a:t>
            </a:r>
            <a:endParaRPr/>
          </a:p>
          <a:p>
            <a:pPr indent="-298450" lvl="3" marL="1828800" rtl="0" algn="just">
              <a:lnSpc>
                <a:spcPct val="115000"/>
              </a:lnSpc>
              <a:spcBef>
                <a:spcPts val="0"/>
              </a:spcBef>
              <a:spcAft>
                <a:spcPts val="0"/>
              </a:spcAft>
              <a:buSzPts val="1100"/>
              <a:buAutoNum type="arabicPeriod"/>
            </a:pPr>
            <a:r>
              <a:rPr lang="en-GB"/>
              <a:t>Limitations of tape colour - if it hits the outer black line it will get lost</a:t>
            </a:r>
            <a:endParaRPr/>
          </a:p>
          <a:p>
            <a:pPr indent="-298450" lvl="3" marL="1828800" rtl="0" algn="just">
              <a:lnSpc>
                <a:spcPct val="115000"/>
              </a:lnSpc>
              <a:spcBef>
                <a:spcPts val="0"/>
              </a:spcBef>
              <a:spcAft>
                <a:spcPts val="0"/>
              </a:spcAft>
              <a:buSzPts val="1100"/>
              <a:buAutoNum type="arabicPeriod"/>
            </a:pPr>
            <a:r>
              <a:rPr lang="en-GB"/>
              <a:t>(If not cover the greens) Limitations of other group - green is sometimes detected as black</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Alice</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rPr lang="en-GB"/>
              <a:t>Next Finn Resource &amp; Buget</a:t>
            </a:r>
            <a:endParaRPr/>
          </a:p>
          <a:p>
            <a:pPr indent="0" lvl="0" marL="0">
              <a:spcBef>
                <a:spcPts val="0"/>
              </a:spcBef>
              <a:spcAft>
                <a:spcPts val="0"/>
              </a:spcAft>
              <a:buNone/>
            </a:pPr>
            <a:r>
              <a:t/>
            </a:r>
            <a:endParaRPr/>
          </a:p>
          <a:p>
            <a:pPr indent="0" lvl="0" marL="0">
              <a:spcBef>
                <a:spcPts val="0"/>
              </a:spcBef>
              <a:spcAft>
                <a:spcPts val="0"/>
              </a:spcAft>
              <a:buNone/>
            </a:pPr>
            <a:r>
              <a:t/>
            </a:r>
            <a:endParaRPr/>
          </a:p>
          <a:p>
            <a:pPr indent="-298450" lvl="1" marL="914400" rtl="0" algn="just">
              <a:lnSpc>
                <a:spcPct val="115000"/>
              </a:lnSpc>
              <a:spcBef>
                <a:spcPts val="0"/>
              </a:spcBef>
              <a:spcAft>
                <a:spcPts val="0"/>
              </a:spcAft>
              <a:buSzPts val="1100"/>
              <a:buAutoNum type="alphaLcPeriod"/>
            </a:pPr>
            <a:r>
              <a:rPr lang="en-GB"/>
              <a:t>Obstacle avoidance - mention why (Why??????? (W H Y??????????(Only have one path and it there is enough place it should go around instead of stpid waiting))) - Alice</a:t>
            </a:r>
            <a:endParaRPr/>
          </a:p>
          <a:p>
            <a:pPr indent="-298450" lvl="2" marL="1371600" rtl="0" algn="just">
              <a:lnSpc>
                <a:spcPct val="115000"/>
              </a:lnSpc>
              <a:spcBef>
                <a:spcPts val="0"/>
              </a:spcBef>
              <a:spcAft>
                <a:spcPts val="0"/>
              </a:spcAft>
              <a:buSzPts val="1100"/>
              <a:buAutoNum type="romanLcPeriod"/>
            </a:pPr>
            <a:r>
              <a:rPr lang="en-GB"/>
              <a:t>Algorithm (Inside - stop, outside - go around(find black - count or turn and follow black)) - if too closed then stop</a:t>
            </a:r>
            <a:endParaRPr/>
          </a:p>
          <a:p>
            <a:pPr indent="-298450" lvl="2" marL="1371600" rtl="0" algn="just">
              <a:lnSpc>
                <a:spcPct val="115000"/>
              </a:lnSpc>
              <a:spcBef>
                <a:spcPts val="0"/>
              </a:spcBef>
              <a:spcAft>
                <a:spcPts val="0"/>
              </a:spcAft>
              <a:buSzPts val="1100"/>
              <a:buAutoNum type="romanLcPeriod"/>
            </a:pPr>
            <a:r>
              <a:rPr lang="en-GB"/>
              <a:t>Limitations </a:t>
            </a:r>
            <a:endParaRPr/>
          </a:p>
          <a:p>
            <a:pPr indent="-298450" lvl="3" marL="1828800" rtl="0" algn="just">
              <a:lnSpc>
                <a:spcPct val="115000"/>
              </a:lnSpc>
              <a:spcBef>
                <a:spcPts val="0"/>
              </a:spcBef>
              <a:spcAft>
                <a:spcPts val="0"/>
              </a:spcAft>
              <a:buSzPts val="1100"/>
              <a:buAutoNum type="arabicPeriod"/>
            </a:pPr>
            <a:r>
              <a:rPr lang="en-GB"/>
              <a:t>When it think it has not enough place to go through, it will stop and wait, it needs user to remove the obstacle</a:t>
            </a:r>
            <a:endParaRPr/>
          </a:p>
          <a:p>
            <a:pPr indent="-298450" lvl="3" marL="1828800" rtl="0" algn="just">
              <a:lnSpc>
                <a:spcPct val="115000"/>
              </a:lnSpc>
              <a:spcBef>
                <a:spcPts val="0"/>
              </a:spcBef>
              <a:spcAft>
                <a:spcPts val="0"/>
              </a:spcAft>
              <a:buSzPts val="1100"/>
              <a:buAutoNum type="arabicPeriod"/>
            </a:pPr>
            <a:r>
              <a:rPr lang="en-GB"/>
              <a:t>Hit black line turn but cannot pass because the sensor cannot see</a:t>
            </a:r>
            <a:endParaRPr/>
          </a:p>
          <a:p>
            <a:pPr indent="-298450" lvl="3" marL="1828800" rtl="0" algn="just">
              <a:lnSpc>
                <a:spcPct val="115000"/>
              </a:lnSpc>
              <a:spcBef>
                <a:spcPts val="0"/>
              </a:spcBef>
              <a:spcAft>
                <a:spcPts val="0"/>
              </a:spcAft>
              <a:buSzPts val="1100"/>
              <a:buAutoNum type="arabicPeriod"/>
            </a:pPr>
            <a:r>
              <a:rPr lang="en-GB"/>
              <a:t>Cannot go backward because people following</a:t>
            </a:r>
            <a:endParaRPr/>
          </a:p>
          <a:p>
            <a:pPr indent="-298450" lvl="3" marL="1828800" rtl="0" algn="just">
              <a:lnSpc>
                <a:spcPct val="115000"/>
              </a:lnSpc>
              <a:spcBef>
                <a:spcPts val="0"/>
              </a:spcBef>
              <a:spcAft>
                <a:spcPts val="0"/>
              </a:spcAft>
              <a:buSzPts val="1100"/>
              <a:buAutoNum type="arabicPeriod"/>
            </a:pPr>
            <a:r>
              <a:rPr lang="en-GB"/>
              <a:t>Limitations of tape colour - if it hits the outer black line it will get lost</a:t>
            </a:r>
            <a:endParaRPr/>
          </a:p>
          <a:p>
            <a:pPr indent="-298450" lvl="3" marL="1828800" rtl="0" algn="just">
              <a:lnSpc>
                <a:spcPct val="115000"/>
              </a:lnSpc>
              <a:spcBef>
                <a:spcPts val="0"/>
              </a:spcBef>
              <a:spcAft>
                <a:spcPts val="0"/>
              </a:spcAft>
              <a:buSzPts val="1100"/>
              <a:buAutoNum type="arabicPeriod"/>
            </a:pPr>
            <a:r>
              <a:rPr lang="en-GB"/>
              <a:t>(If not cover the greens) Limitations of other group - green is sometimes detected as black</a:t>
            </a:r>
            <a:endParaRPr/>
          </a:p>
          <a:p>
            <a:pPr indent="0" lvl="0" marL="0">
              <a:spcBef>
                <a:spcPts val="0"/>
              </a:spcBef>
              <a:spcAft>
                <a:spcPts val="0"/>
              </a:spcAft>
              <a:buNone/>
            </a:pPr>
            <a:r>
              <a:t/>
            </a:r>
            <a:endParaRPr/>
          </a:p>
          <a:p>
            <a:pPr indent="0" lvl="0" marL="0">
              <a:spcBef>
                <a:spcPts val="0"/>
              </a:spcBef>
              <a:spcAft>
                <a:spcPts val="0"/>
              </a:spcAft>
              <a:buNone/>
            </a:pPr>
            <a:r>
              <a:rPr lang="en-GB"/>
              <a:t>Last demo we found that the obstacle avoidance is not quite working, because it always hit the edge cases. And we noticed that it will never have enough place for the robot doing obstacle avoidance inside, because of the limitation of the room, so we disable obstacle avoidance inside the green area, where it will just stop and wait for the obstacle been removed. As for the outer area, we add single black line to indicate that there should be a branch, so if the robot hit the black line, it will know it has skip a branch. Moveover, we add a position detected. When the robot detected the obstacle, and if the position is too closed to the branch, it will disable the obstacle as well. This ensure that the robot will not count the branch twice.</a:t>
            </a:r>
            <a:endParaRPr/>
          </a:p>
          <a:p>
            <a:pPr indent="0" lvl="0" marL="0">
              <a:spcBef>
                <a:spcPts val="0"/>
              </a:spcBef>
              <a:spcAft>
                <a:spcPts val="0"/>
              </a:spcAft>
              <a:buNone/>
            </a:pPr>
            <a:r>
              <a:t/>
            </a:r>
            <a:endParaRPr/>
          </a:p>
          <a:p>
            <a:pPr indent="0" lvl="0" marL="0" rtl="0">
              <a:spcBef>
                <a:spcPts val="0"/>
              </a:spcBef>
              <a:spcAft>
                <a:spcPts val="0"/>
              </a:spcAft>
              <a:buNone/>
            </a:pPr>
            <a:r>
              <a:rPr lang="en-GB"/>
              <a:t>Next Michal</a:t>
            </a:r>
            <a:endParaRPr/>
          </a:p>
        </p:txBody>
      </p:sp>
      <p:sp>
        <p:nvSpPr>
          <p:cNvPr id="250" name="Shape 2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 name="Shape 61"/>
        <p:cNvGrpSpPr/>
        <p:nvPr/>
      </p:nvGrpSpPr>
      <p:grpSpPr>
        <a:xfrm>
          <a:off x="0" y="0"/>
          <a:ext cx="0" cy="0"/>
          <a:chOff x="0" y="0"/>
          <a:chExt cx="0" cy="0"/>
        </a:xfrm>
      </p:grpSpPr>
      <p:sp>
        <p:nvSpPr>
          <p:cNvPr id="62" name="Shape 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David</a:t>
            </a:r>
            <a:endParaRPr/>
          </a:p>
          <a:p>
            <a:pPr indent="0" lvl="0" marL="0">
              <a:spcBef>
                <a:spcPts val="0"/>
              </a:spcBef>
              <a:spcAft>
                <a:spcPts val="0"/>
              </a:spcAft>
              <a:buNone/>
            </a:pPr>
            <a:r>
              <a:t/>
            </a:r>
            <a:endParaRPr/>
          </a:p>
          <a:p>
            <a:pPr indent="0" lvl="0" marL="0" rtl="0" algn="just">
              <a:lnSpc>
                <a:spcPct val="115000"/>
              </a:lnSpc>
              <a:spcBef>
                <a:spcPts val="0"/>
              </a:spcBef>
              <a:spcAft>
                <a:spcPts val="0"/>
              </a:spcAft>
              <a:buNone/>
            </a:pPr>
            <a:r>
              <a:rPr lang="en-GB"/>
              <a:t>Intuitive UX</a:t>
            </a:r>
            <a:endParaRPr/>
          </a:p>
          <a:p>
            <a:pPr indent="0" lvl="0" marL="0" rtl="0" algn="just">
              <a:lnSpc>
                <a:spcPct val="115000"/>
              </a:lnSpc>
              <a:spcBef>
                <a:spcPts val="0"/>
              </a:spcBef>
              <a:spcAft>
                <a:spcPts val="0"/>
              </a:spcAft>
              <a:buNone/>
            </a:pPr>
            <a:r>
              <a:rPr lang="en-GB"/>
              <a:t>1-2-3</a:t>
            </a:r>
            <a:endParaRPr/>
          </a:p>
          <a:p>
            <a:pPr indent="0" lvl="0" marL="0" rtl="0" algn="just">
              <a:lnSpc>
                <a:spcPct val="115000"/>
              </a:lnSpc>
              <a:spcBef>
                <a:spcPts val="0"/>
              </a:spcBef>
              <a:spcAft>
                <a:spcPts val="0"/>
              </a:spcAft>
              <a:buNone/>
            </a:pPr>
            <a:r>
              <a:rPr lang="en-GB"/>
              <a:t>Search database</a:t>
            </a:r>
            <a:endParaRPr/>
          </a:p>
          <a:p>
            <a:pPr indent="0" lvl="0" marL="0" rtl="0" algn="just">
              <a:lnSpc>
                <a:spcPct val="115000"/>
              </a:lnSpc>
              <a:spcBef>
                <a:spcPts val="0"/>
              </a:spcBef>
              <a:spcAft>
                <a:spcPts val="0"/>
              </a:spcAft>
              <a:buNone/>
            </a:pPr>
            <a:r>
              <a:rPr lang="en-GB"/>
              <a:t>Previously Control Robot and description of current painting</a:t>
            </a:r>
            <a:endParaRPr/>
          </a:p>
          <a:p>
            <a:pPr indent="0" lvl="0" marL="0" rtl="0" algn="just">
              <a:lnSpc>
                <a:spcPct val="115000"/>
              </a:lnSpc>
              <a:spcBef>
                <a:spcPts val="0"/>
              </a:spcBef>
              <a:spcAft>
                <a:spcPts val="0"/>
              </a:spcAft>
              <a:buNone/>
            </a:pPr>
            <a:r>
              <a:rPr lang="en-GB"/>
              <a:t>You may have noticed it looks different from previous demos</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rPr lang="en-GB"/>
              <a:t>Since the start of our journey the goal has been to create a simple app that any user can pick up and understand immediately. </a:t>
            </a:r>
            <a:endParaRPr/>
          </a:p>
          <a:p>
            <a:pPr indent="0" lvl="0" marL="0" rtl="0" algn="just">
              <a:lnSpc>
                <a:spcPct val="115000"/>
              </a:lnSpc>
              <a:spcBef>
                <a:spcPts val="0"/>
              </a:spcBef>
              <a:spcAft>
                <a:spcPts val="0"/>
              </a:spcAft>
              <a:buNone/>
            </a:pPr>
            <a:r>
              <a:rPr lang="en-GB"/>
              <a:t>So we created this simple app where the user simply selects their language, the paintings they want to go to and then the robot does the rest. </a:t>
            </a:r>
            <a:endParaRPr/>
          </a:p>
          <a:p>
            <a:pPr indent="0" lvl="0" marL="0" rtl="0" algn="just">
              <a:lnSpc>
                <a:spcPct val="115000"/>
              </a:lnSpc>
              <a:spcBef>
                <a:spcPts val="0"/>
              </a:spcBef>
              <a:spcAft>
                <a:spcPts val="0"/>
              </a:spcAft>
              <a:buNone/>
            </a:pPr>
            <a:r>
              <a:rPr lang="en-GB"/>
              <a:t>We also wanted the user to be able to easily search through our database of paintings so the user can search by typing or saying the name of the painting or artist or one of our recommendation commands.</a:t>
            </a:r>
            <a:endParaRPr/>
          </a:p>
          <a:p>
            <a:pPr indent="0" lvl="0" marL="0" rtl="0" algn="just">
              <a:lnSpc>
                <a:spcPct val="115000"/>
              </a:lnSpc>
              <a:spcBef>
                <a:spcPts val="0"/>
              </a:spcBef>
              <a:spcAft>
                <a:spcPts val="0"/>
              </a:spcAft>
              <a:buNone/>
            </a:pPr>
            <a:r>
              <a:rPr lang="en-GB"/>
              <a:t>Previously, when a user was on a tour they could control the robot, and see the description of the current painting.</a:t>
            </a:r>
            <a:endParaRPr/>
          </a:p>
          <a:p>
            <a:pPr indent="0" lvl="0" marL="0" rtl="0" algn="just">
              <a:lnSpc>
                <a:spcPct val="115000"/>
              </a:lnSpc>
              <a:spcBef>
                <a:spcPts val="0"/>
              </a:spcBef>
              <a:spcAft>
                <a:spcPts val="0"/>
              </a:spcAft>
              <a:buNone/>
            </a:pPr>
            <a:r>
              <a:rPr lang="en-GB"/>
              <a:t>But you may have noticed that the last activity looks different from what it did in previous demos.</a:t>
            </a:r>
            <a:endParaRPr/>
          </a:p>
          <a:p>
            <a:pPr indent="0" lvl="0" marL="0" rtl="0" algn="just">
              <a:lnSpc>
                <a:spcPct val="115000"/>
              </a:lnSpc>
              <a:spcBef>
                <a:spcPts val="0"/>
              </a:spcBef>
              <a:spcAft>
                <a:spcPts val="0"/>
              </a:spcAft>
              <a:buNone/>
            </a:pPr>
            <a:r>
              <a:t/>
            </a:r>
            <a:endParaRPr/>
          </a:p>
          <a:p>
            <a:pPr indent="0" lvl="0" marL="0" rtl="0" algn="just">
              <a:lnSpc>
                <a:spcPct val="115000"/>
              </a:lnSpc>
              <a:spcBef>
                <a:spcPts val="0"/>
              </a:spcBef>
              <a:spcAft>
                <a:spcPts val="0"/>
              </a:spcAft>
              <a:buNone/>
            </a:pPr>
            <a:r>
              <a:t/>
            </a:r>
            <a:endParaRPr/>
          </a:p>
          <a:p>
            <a:pPr indent="0" lvl="0" marL="0" rtl="0">
              <a:spcBef>
                <a:spcPts val="0"/>
              </a:spcBef>
              <a:spcAft>
                <a:spcPts val="0"/>
              </a:spcAft>
              <a:buNone/>
            </a:pPr>
            <a:r>
              <a:t/>
            </a:r>
            <a:endParaRPr/>
          </a:p>
          <a:p>
            <a:pPr indent="0" lvl="0" marL="0">
              <a:spcBef>
                <a:spcPts val="0"/>
              </a:spcBef>
              <a:spcAft>
                <a:spcPts val="0"/>
              </a:spcAft>
              <a:buNone/>
            </a:pPr>
            <a:r>
              <a:t/>
            </a:r>
            <a:endParaRPr/>
          </a:p>
          <a:p>
            <a:pPr indent="0" lvl="0" marL="0">
              <a:spcBef>
                <a:spcPts val="0"/>
              </a:spcBef>
              <a:spcAft>
                <a:spcPts val="0"/>
              </a:spcAft>
              <a:buNone/>
            </a:pPr>
            <a:r>
              <a:t/>
            </a:r>
            <a:endParaRPr/>
          </a:p>
        </p:txBody>
      </p:sp>
      <p:sp>
        <p:nvSpPr>
          <p:cNvPr id="63" name="Shape 6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4" name="Shape 26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Mahbub</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Main:</a:t>
            </a:r>
            <a:endParaRPr b="0" i="0" sz="11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0" name="Shape 270"/>
        <p:cNvGrpSpPr/>
        <p:nvPr/>
      </p:nvGrpSpPr>
      <p:grpSpPr>
        <a:xfrm>
          <a:off x="0" y="0"/>
          <a:ext cx="0" cy="0"/>
          <a:chOff x="0" y="0"/>
          <a:chExt cx="0" cy="0"/>
        </a:xfrm>
      </p:grpSpPr>
      <p:sp>
        <p:nvSpPr>
          <p:cNvPr id="271" name="Shape 2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2" name="Shape 2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8" name="Shape 278"/>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GB"/>
              <a:t>Mahbub</a:t>
            </a:r>
            <a:endParaRPr b="0" i="0" sz="1100" u="none" cap="none" strike="noStrike">
              <a:solidFill>
                <a:srgbClr val="000000"/>
              </a:solidFill>
              <a:latin typeface="Arial"/>
              <a:ea typeface="Arial"/>
              <a:cs typeface="Arial"/>
              <a:sym typeface="Arial"/>
            </a:endParaRPr>
          </a:p>
          <a:p>
            <a:pPr indent="0" lvl="0" marL="0" rtl="0">
              <a:spcBef>
                <a:spcPts val="0"/>
              </a:spcBef>
              <a:spcAft>
                <a:spcPts val="0"/>
              </a:spcAft>
              <a:buClr>
                <a:srgbClr val="000000"/>
              </a:buClr>
              <a:buSzPts val="1100"/>
              <a:buFont typeface="Arial"/>
              <a:buNone/>
            </a:pPr>
            <a:r>
              <a:rPr lang="en-GB"/>
              <a:t>Credit: Finn</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Shape 2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Shape 291"/>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b="0" i="0" lang="en-GB" sz="1100" u="none" cap="none" strike="noStrike">
                <a:solidFill>
                  <a:srgbClr val="000000"/>
                </a:solidFill>
                <a:latin typeface="Arial"/>
                <a:ea typeface="Arial"/>
                <a:cs typeface="Arial"/>
                <a:sym typeface="Arial"/>
              </a:rPr>
              <a:t>We would all like to thank you for listening to our demonstration. We would like to invite you to have a look at our current system and would welcome any questions or suggestions you may have. </a:t>
            </a:r>
            <a:endParaRPr b="0" i="0" sz="1100" u="none" cap="none" strike="noStrike">
              <a:solidFill>
                <a:srgbClr val="000000"/>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Shape 7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David </a:t>
            </a:r>
            <a:endParaRPr/>
          </a:p>
          <a:p>
            <a:pPr indent="0" lvl="0" marL="0">
              <a:spcBef>
                <a:spcPts val="0"/>
              </a:spcBef>
              <a:spcAft>
                <a:spcPts val="0"/>
              </a:spcAft>
              <a:buNone/>
            </a:pPr>
            <a:r>
              <a:t/>
            </a:r>
            <a:endParaRPr/>
          </a:p>
          <a:p>
            <a:pPr indent="0" lvl="0" marL="0">
              <a:spcBef>
                <a:spcPts val="0"/>
              </a:spcBef>
              <a:spcAft>
                <a:spcPts val="0"/>
              </a:spcAft>
              <a:buNone/>
            </a:pPr>
            <a:r>
              <a:rPr lang="en-GB"/>
              <a:t>This is because we took your feedback onboard</a:t>
            </a:r>
            <a:endParaRPr/>
          </a:p>
          <a:p>
            <a:pPr indent="0" lvl="0" marL="0">
              <a:spcBef>
                <a:spcPts val="0"/>
              </a:spcBef>
              <a:spcAft>
                <a:spcPts val="0"/>
              </a:spcAft>
              <a:buNone/>
            </a:pPr>
            <a:r>
              <a:rPr lang="en-GB"/>
              <a:t>You wanted </a:t>
            </a:r>
            <a:r>
              <a:rPr b="1" lang="en-GB"/>
              <a:t>order, eta, cancel and longer descriptions</a:t>
            </a:r>
            <a:endParaRPr b="1"/>
          </a:p>
          <a:p>
            <a:pPr indent="0" lvl="0" marL="0">
              <a:spcBef>
                <a:spcPts val="0"/>
              </a:spcBef>
              <a:spcAft>
                <a:spcPts val="0"/>
              </a:spcAft>
              <a:buNone/>
            </a:pPr>
            <a:r>
              <a:rPr lang="en-GB"/>
              <a:t>So we did just this hsv that is ordered in the order you’re going to</a:t>
            </a:r>
            <a:endParaRPr/>
          </a:p>
          <a:p>
            <a:pPr indent="0" lvl="0" marL="0">
              <a:spcBef>
                <a:spcPts val="0"/>
              </a:spcBef>
              <a:spcAft>
                <a:spcPts val="0"/>
              </a:spcAft>
              <a:buNone/>
            </a:pPr>
            <a:r>
              <a:rPr lang="en-GB"/>
              <a:t>When you click on 1 of the paintings…</a:t>
            </a:r>
            <a:endParaRPr/>
          </a:p>
          <a:p>
            <a:pPr indent="0" lvl="0" marL="0">
              <a:spcBef>
                <a:spcPts val="0"/>
              </a:spcBef>
              <a:spcAft>
                <a:spcPts val="0"/>
              </a:spcAft>
              <a:buNone/>
            </a:pPr>
            <a:r>
              <a:rPr lang="en-GB"/>
              <a:t>Also added a notification on the app when there’s an obstacle</a:t>
            </a:r>
            <a:endParaRPr/>
          </a:p>
          <a:p>
            <a:pPr indent="0" lvl="0" marL="0">
              <a:spcBef>
                <a:spcPts val="0"/>
              </a:spcBef>
              <a:spcAft>
                <a:spcPts val="0"/>
              </a:spcAft>
              <a:buNone/>
            </a:pPr>
            <a:r>
              <a:t/>
            </a:r>
            <a:endParaRPr/>
          </a:p>
          <a:p>
            <a:pPr indent="0" lvl="0" marL="0">
              <a:spcBef>
                <a:spcPts val="0"/>
              </a:spcBef>
              <a:spcAft>
                <a:spcPts val="0"/>
              </a:spcAft>
              <a:buNone/>
            </a:pPr>
            <a:r>
              <a:rPr lang="en-GB"/>
              <a:t>This is because we’ve taken the feedback from the last demo onboard and implemented them. You wanted the ability to know the order of the paintings you’re going to go to, an estimate of how long that will take, the ability to cancel any painting not just the current one and longer descriptions of the art pieces. So we’ve added all of these things you asked for in an ordered horizontal scroll view.  When they click on one of the paintings in the scroll view they get it’s name, it’s description, it’s estimated time of arrival and the ability to cancel going to that painting, and lastly the text description has gotten longer.</a:t>
            </a:r>
            <a:endParaRPr/>
          </a:p>
          <a:p>
            <a:pPr indent="0" lvl="0" marL="0">
              <a:spcBef>
                <a:spcPts val="0"/>
              </a:spcBef>
              <a:spcAft>
                <a:spcPts val="0"/>
              </a:spcAft>
              <a:buNone/>
            </a:pPr>
            <a:r>
              <a:t/>
            </a:r>
            <a:endParaRPr/>
          </a:p>
          <a:p>
            <a:pPr indent="0" lvl="0" marL="0">
              <a:spcBef>
                <a:spcPts val="0"/>
              </a:spcBef>
              <a:spcAft>
                <a:spcPts val="0"/>
              </a:spcAft>
              <a:buNone/>
            </a:pPr>
            <a:r>
              <a:rPr lang="en-GB"/>
              <a:t>And the last thing we added was a notification on the app when there’s an obstacle in the robots way that it can’t avoid </a:t>
            </a:r>
            <a:endParaRPr/>
          </a:p>
          <a:p>
            <a:pPr indent="0" lvl="0" marL="0" rtl="0">
              <a:spcBef>
                <a:spcPts val="0"/>
              </a:spcBef>
              <a:spcAft>
                <a:spcPts val="0"/>
              </a:spcAft>
              <a:buNone/>
            </a:pPr>
            <a:r>
              <a:t/>
            </a:r>
            <a:endParaRPr/>
          </a:p>
        </p:txBody>
      </p:sp>
      <p:sp>
        <p:nvSpPr>
          <p:cNvPr id="76" name="Shape 7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7" name="Shape 87"/>
        <p:cNvGrpSpPr/>
        <p:nvPr/>
      </p:nvGrpSpPr>
      <p:grpSpPr>
        <a:xfrm>
          <a:off x="0" y="0"/>
          <a:ext cx="0" cy="0"/>
          <a:chOff x="0" y="0"/>
          <a:chExt cx="0" cy="0"/>
        </a:xfrm>
      </p:grpSpPr>
      <p:sp>
        <p:nvSpPr>
          <p:cNvPr id="88" name="Shape 8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9" name="Shape 8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As far as quantitative testing goes we asked people from our group and other groups to try and break our app. When they found bugs we fixed them so we are confident that our app is robust</a:t>
            </a:r>
            <a:endParaRPr/>
          </a:p>
          <a:p>
            <a:pPr indent="0" lvl="0" marL="0">
              <a:spcBef>
                <a:spcPts val="0"/>
              </a:spcBef>
              <a:spcAft>
                <a:spcPts val="0"/>
              </a:spcAft>
              <a:buNone/>
            </a:pPr>
            <a:r>
              <a:t/>
            </a:r>
            <a:endParaRPr/>
          </a:p>
          <a:p>
            <a:pPr indent="0" lvl="0" marL="0">
              <a:spcBef>
                <a:spcPts val="0"/>
              </a:spcBef>
              <a:spcAft>
                <a:spcPts val="0"/>
              </a:spcAft>
              <a:buNone/>
            </a:pPr>
            <a:r>
              <a:rPr lang="en-GB"/>
              <a:t>Here are the </a:t>
            </a:r>
            <a:r>
              <a:rPr lang="en-GB"/>
              <a:t>quantitative</a:t>
            </a:r>
            <a:r>
              <a:rPr lang="en-GB"/>
              <a:t> testing results with the speech-to-text searches. </a:t>
            </a:r>
            <a:endParaRPr/>
          </a:p>
          <a:p>
            <a:pPr indent="0" lvl="0" marL="0">
              <a:spcBef>
                <a:spcPts val="0"/>
              </a:spcBef>
              <a:spcAft>
                <a:spcPts val="0"/>
              </a:spcAft>
              <a:buNone/>
            </a:pPr>
            <a:r>
              <a:t/>
            </a:r>
            <a:endParaRPr/>
          </a:p>
          <a:p>
            <a:pPr indent="0" lvl="0" marL="0">
              <a:spcBef>
                <a:spcPts val="0"/>
              </a:spcBef>
              <a:spcAft>
                <a:spcPts val="0"/>
              </a:spcAft>
              <a:buNone/>
            </a:pPr>
            <a:r>
              <a:rPr lang="en-GB"/>
              <a:t>We tested every possible command four times to see how well the speech-to-text works.</a:t>
            </a:r>
            <a:endParaRPr/>
          </a:p>
          <a:p>
            <a:pPr indent="0" lvl="0" marL="0">
              <a:spcBef>
                <a:spcPts val="0"/>
              </a:spcBef>
              <a:spcAft>
                <a:spcPts val="0"/>
              </a:spcAft>
              <a:buNone/>
            </a:pPr>
            <a:r>
              <a:t/>
            </a:r>
            <a:endParaRPr/>
          </a:p>
          <a:p>
            <a:pPr indent="0" lvl="0" marL="0">
              <a:spcBef>
                <a:spcPts val="0"/>
              </a:spcBef>
              <a:spcAft>
                <a:spcPts val="0"/>
              </a:spcAft>
              <a:buNone/>
            </a:pPr>
            <a:r>
              <a:rPr lang="en-GB"/>
              <a:t>We found somewhat predictable results. English performs the best (only failing once). French and Spanish are very similar (failing 4 and 5 times). German failed 8 times, and chinese failed 16 times.</a:t>
            </a:r>
            <a:endParaRPr/>
          </a:p>
          <a:p>
            <a:pPr indent="0" lvl="0" marL="0">
              <a:spcBef>
                <a:spcPts val="0"/>
              </a:spcBef>
              <a:spcAft>
                <a:spcPts val="0"/>
              </a:spcAft>
              <a:buNone/>
            </a:pPr>
            <a:r>
              <a:t/>
            </a:r>
            <a:endParaRPr/>
          </a:p>
          <a:p>
            <a:pPr indent="0" lvl="0" marL="0">
              <a:spcBef>
                <a:spcPts val="0"/>
              </a:spcBef>
              <a:spcAft>
                <a:spcPts val="0"/>
              </a:spcAft>
              <a:buNone/>
            </a:pPr>
            <a:r>
              <a:rPr lang="en-GB"/>
              <a:t>We found that usually if you enunciate the words more this error rate would decrease even further</a:t>
            </a:r>
            <a:endParaRPr/>
          </a:p>
          <a:p>
            <a:pPr indent="0" lvl="0" marL="0">
              <a:spcBef>
                <a:spcPts val="0"/>
              </a:spcBef>
              <a:spcAft>
                <a:spcPts val="0"/>
              </a:spcAft>
              <a:buNone/>
            </a:pPr>
            <a:r>
              <a:t/>
            </a:r>
            <a:endParaRPr/>
          </a:p>
          <a:p>
            <a:pPr indent="0" lvl="0" marL="0">
              <a:spcBef>
                <a:spcPts val="0"/>
              </a:spcBef>
              <a:spcAft>
                <a:spcPts val="0"/>
              </a:spcAft>
              <a:buNone/>
            </a:pPr>
            <a:r>
              <a:rPr lang="en-GB"/>
              <a:t>The reason why chinese is the worst is because for the alphabetic languages we can easily pattern match but with the Chinese ones we had to translate to English first and then pattern match which means there is another step in which an error can occur and also because chinese is more difficult for the google api to understand.</a:t>
            </a:r>
            <a:endParaRPr/>
          </a:p>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4" name="Shape 94"/>
        <p:cNvGrpSpPr/>
        <p:nvPr/>
      </p:nvGrpSpPr>
      <p:grpSpPr>
        <a:xfrm>
          <a:off x="0" y="0"/>
          <a:ext cx="0" cy="0"/>
          <a:chOff x="0" y="0"/>
          <a:chExt cx="0" cy="0"/>
        </a:xfrm>
      </p:grpSpPr>
      <p:sp>
        <p:nvSpPr>
          <p:cNvPr id="95" name="Shape 9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Mahbub</a:t>
            </a:r>
            <a:endParaRPr/>
          </a:p>
          <a:p>
            <a:pPr indent="0" lvl="0" marL="0">
              <a:spcBef>
                <a:spcPts val="0"/>
              </a:spcBef>
              <a:spcAft>
                <a:spcPts val="0"/>
              </a:spcAft>
              <a:buNone/>
            </a:pPr>
            <a:r>
              <a:t/>
            </a:r>
            <a:endParaRPr/>
          </a:p>
          <a:p>
            <a:pPr indent="0" lvl="0" marL="0">
              <a:spcBef>
                <a:spcPts val="0"/>
              </a:spcBef>
              <a:spcAft>
                <a:spcPts val="0"/>
              </a:spcAft>
              <a:buNone/>
            </a:pPr>
            <a:r>
              <a:rPr lang="en-GB"/>
              <a:t>Use Case / Why?</a:t>
            </a:r>
            <a:endParaRPr/>
          </a:p>
          <a:p>
            <a:pPr indent="0" lvl="0" marL="0">
              <a:spcBef>
                <a:spcPts val="0"/>
              </a:spcBef>
              <a:spcAft>
                <a:spcPts val="0"/>
              </a:spcAft>
              <a:buNone/>
            </a:pPr>
            <a:r>
              <a:rPr lang="en-GB"/>
              <a:t>When we think of a museum tour we think of a fairly large group of people (maybe ~10) being guided by a single tour guide. With previous versions of RoboTour only 1 or 2 people could follow a tour with the optimal RoboTour experience because only one smartphone could access the tour. Now with multi-phone support we allow up to 2 people to control a tour and as many people as makes sense to follow a tour. Now in a family of say 5 the parents can both </a:t>
            </a:r>
            <a:r>
              <a:rPr lang="en-GB"/>
              <a:t>independently</a:t>
            </a:r>
            <a:r>
              <a:rPr lang="en-GB"/>
              <a:t> select the paintings, and the children can follow the tour. If say a chinese couple then wants to use RoboTour while there isn’t one free, they could select their language and follow the tour that the parents specified in Chinese.</a:t>
            </a:r>
            <a:endParaRPr/>
          </a:p>
          <a:p>
            <a:pPr indent="0" lvl="0" marL="0">
              <a:spcBef>
                <a:spcPts val="0"/>
              </a:spcBef>
              <a:spcAft>
                <a:spcPts val="0"/>
              </a:spcAft>
              <a:buNone/>
            </a:pPr>
            <a:r>
              <a:rPr lang="en-GB">
                <a:solidFill>
                  <a:srgbClr val="FFFFFF"/>
                </a:solidFill>
              </a:rPr>
              <a:t>Because we don’t want an entire family to gather around a single, small smartphone we added Multi Phone Support. </a:t>
            </a:r>
            <a:endParaRPr>
              <a:solidFill>
                <a:srgbClr val="FFFFFF"/>
              </a:solidFill>
            </a:endParaRPr>
          </a:p>
          <a:p>
            <a:pPr indent="0" lvl="0" marL="0">
              <a:spcBef>
                <a:spcPts val="0"/>
              </a:spcBef>
              <a:spcAft>
                <a:spcPts val="0"/>
              </a:spcAft>
              <a:buNone/>
            </a:pPr>
            <a:r>
              <a:t/>
            </a:r>
            <a:endParaRPr/>
          </a:p>
          <a:p>
            <a:pPr indent="0" lvl="0" marL="0">
              <a:spcBef>
                <a:spcPts val="0"/>
              </a:spcBef>
              <a:spcAft>
                <a:spcPts val="0"/>
              </a:spcAft>
              <a:buNone/>
            </a:pPr>
            <a:r>
              <a:rPr lang="en-GB"/>
              <a:t>How it works?</a:t>
            </a:r>
            <a:endParaRPr/>
          </a:p>
          <a:p>
            <a:pPr indent="0" lvl="0" marL="0" rtl="0">
              <a:spcBef>
                <a:spcPts val="0"/>
              </a:spcBef>
              <a:spcAft>
                <a:spcPts val="0"/>
              </a:spcAft>
              <a:buNone/>
            </a:pPr>
            <a:r>
              <a:rPr lang="en-GB"/>
              <a:t>Explain the image in slides</a:t>
            </a:r>
            <a:endParaRPr/>
          </a:p>
        </p:txBody>
      </p:sp>
      <p:sp>
        <p:nvSpPr>
          <p:cNvPr id="96" name="Shape 9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Shape 1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4" name="Shape 1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Shape 1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1" name="Shape 1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t>michal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Shape 10"/>
          <p:cNvSpPr/>
          <p:nvPr/>
        </p:nvSpPr>
        <p:spPr>
          <a:xfrm>
            <a:off x="-125" y="0"/>
            <a:ext cx="9144250" cy="4398100"/>
          </a:xfrm>
          <a:custGeom>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Shape 11"/>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9pPr>
          </a:lstStyle>
          <a:p/>
        </p:txBody>
      </p:sp>
      <p:sp>
        <p:nvSpPr>
          <p:cNvPr id="12" name="Shape 12"/>
          <p:cNvSpPr txBox="1"/>
          <p:nvPr>
            <p:ph idx="1" type="subTitle"/>
          </p:nvPr>
        </p:nvSpPr>
        <p:spPr>
          <a:xfrm>
            <a:off x="311700" y="1878560"/>
            <a:ext cx="4242600" cy="7383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1pPr>
            <a:lvl2pPr lvl="1"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2pPr>
            <a:lvl3pPr lvl="2"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3pPr>
            <a:lvl4pPr lvl="3"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4pPr>
            <a:lvl5pPr lvl="4"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5pPr>
            <a:lvl6pPr lvl="5"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6pPr>
            <a:lvl7pPr lvl="6"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7pPr>
            <a:lvl8pPr lvl="7"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8pPr>
            <a:lvl9pPr lvl="8" marR="0" rtl="0" algn="l">
              <a:lnSpc>
                <a:spcPct val="100000"/>
              </a:lnSpc>
              <a:spcBef>
                <a:spcPts val="0"/>
              </a:spcBef>
              <a:spcAft>
                <a:spcPts val="0"/>
              </a:spcAft>
              <a:buClr>
                <a:schemeClr val="lt2"/>
              </a:buClr>
              <a:buSzPts val="1600"/>
              <a:buFont typeface="Roboto"/>
              <a:buNone/>
              <a:defRPr b="0" i="0" sz="1600" u="none" cap="none" strike="noStrike">
                <a:solidFill>
                  <a:schemeClr val="lt2"/>
                </a:solidFill>
                <a:latin typeface="Roboto"/>
                <a:ea typeface="Roboto"/>
                <a:cs typeface="Roboto"/>
                <a:sym typeface="Roboto"/>
              </a:defRPr>
            </a:lvl9pPr>
          </a:lstStyle>
          <a:p/>
        </p:txBody>
      </p:sp>
      <p:sp>
        <p:nvSpPr>
          <p:cNvPr id="13" name="Shape 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4" name="Shape 14"/>
        <p:cNvGrpSpPr/>
        <p:nvPr/>
      </p:nvGrpSpPr>
      <p:grpSpPr>
        <a:xfrm>
          <a:off x="0" y="0"/>
          <a:ext cx="0" cy="0"/>
          <a:chOff x="0" y="0"/>
          <a:chExt cx="0" cy="0"/>
        </a:xfrm>
      </p:grpSpPr>
      <p:sp>
        <p:nvSpPr>
          <p:cNvPr id="15" name="Shape 1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Shape 16"/>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9pPr>
          </a:lstStyle>
          <a:p/>
        </p:txBody>
      </p:sp>
      <p:sp>
        <p:nvSpPr>
          <p:cNvPr id="17" name="Shape 17"/>
          <p:cNvSpPr txBox="1"/>
          <p:nvPr>
            <p:ph idx="1" type="body"/>
          </p:nvPr>
        </p:nvSpPr>
        <p:spPr>
          <a:xfrm>
            <a:off x="311700" y="1505700"/>
            <a:ext cx="3999900" cy="3076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18" name="Shape 18"/>
          <p:cNvSpPr txBox="1"/>
          <p:nvPr>
            <p:ph idx="2" type="body"/>
          </p:nvPr>
        </p:nvSpPr>
        <p:spPr>
          <a:xfrm>
            <a:off x="4832400" y="1505700"/>
            <a:ext cx="3999900" cy="30762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19" name="Shape 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0" name="Shape 20"/>
        <p:cNvGrpSpPr/>
        <p:nvPr/>
      </p:nvGrpSpPr>
      <p:grpSpPr>
        <a:xfrm>
          <a:off x="0" y="0"/>
          <a:ext cx="0" cy="0"/>
          <a:chOff x="0" y="0"/>
          <a:chExt cx="0" cy="0"/>
        </a:xfrm>
      </p:grpSpPr>
      <p:sp>
        <p:nvSpPr>
          <p:cNvPr id="21" name="Shape 21"/>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Shape 2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9pPr>
          </a:lstStyle>
          <a:p/>
        </p:txBody>
      </p:sp>
      <p:sp>
        <p:nvSpPr>
          <p:cNvPr id="23" name="Shape 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24" name="Shape 24"/>
        <p:cNvGrpSpPr/>
        <p:nvPr/>
      </p:nvGrpSpPr>
      <p:grpSpPr>
        <a:xfrm>
          <a:off x="0" y="0"/>
          <a:ext cx="0" cy="0"/>
          <a:chOff x="0" y="0"/>
          <a:chExt cx="0" cy="0"/>
        </a:xfrm>
      </p:grpSpPr>
      <p:sp>
        <p:nvSpPr>
          <p:cNvPr id="25" name="Shape 25"/>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Shape 26"/>
          <p:cNvSpPr txBox="1"/>
          <p:nvPr>
            <p:ph idx="1" type="body"/>
          </p:nvPr>
        </p:nvSpPr>
        <p:spPr>
          <a:xfrm>
            <a:off x="311700" y="4521400"/>
            <a:ext cx="7979400" cy="460500"/>
          </a:xfrm>
          <a:prstGeom prst="rect">
            <a:avLst/>
          </a:prstGeom>
          <a:noFill/>
          <a:ln>
            <a:noFill/>
          </a:ln>
        </p:spPr>
        <p:txBody>
          <a:bodyPr anchorCtr="0" anchor="ctr" bIns="91425" lIns="91425" spcFirstLastPara="1" rIns="91425" wrap="square" tIns="91425"/>
          <a:lstStyle>
            <a:lvl1pPr indent="-228600" lvl="0" marL="457200" marR="0" rtl="0" algn="l">
              <a:lnSpc>
                <a:spcPct val="100000"/>
              </a:lnSpc>
              <a:spcBef>
                <a:spcPts val="0"/>
              </a:spcBef>
              <a:spcAft>
                <a:spcPts val="0"/>
              </a:spcAft>
              <a:buClr>
                <a:schemeClr val="lt1"/>
              </a:buClr>
              <a:buSzPts val="1300"/>
              <a:buFont typeface="Merriweather"/>
              <a:buNone/>
              <a:defRPr b="0" i="0" sz="1300" u="none" cap="none" strike="noStrike">
                <a:solidFill>
                  <a:schemeClr val="lt1"/>
                </a:solidFill>
                <a:latin typeface="Merriweather"/>
                <a:ea typeface="Merriweather"/>
                <a:cs typeface="Merriweather"/>
                <a:sym typeface="Merriweather"/>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27" name="Shape 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sp>
        <p:nvSpPr>
          <p:cNvPr id="29" name="Shape 29"/>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Shape 30"/>
          <p:cNvSpPr/>
          <p:nvPr/>
        </p:nvSpPr>
        <p:spPr>
          <a:xfrm>
            <a:off x="0" y="44125"/>
            <a:ext cx="4313625" cy="4399375"/>
          </a:xfrm>
          <a:custGeom>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31" name="Shape 31"/>
          <p:cNvSpPr/>
          <p:nvPr/>
        </p:nvSpPr>
        <p:spPr>
          <a:xfrm>
            <a:off x="-125" y="0"/>
            <a:ext cx="4316900" cy="4395600"/>
          </a:xfrm>
          <a:custGeom>
            <a:pathLst>
              <a:path extrusionOk="0" h="175824" w="172676">
                <a:moveTo>
                  <a:pt x="0" y="6"/>
                </a:moveTo>
                <a:lnTo>
                  <a:pt x="172676" y="0"/>
                </a:lnTo>
                <a:lnTo>
                  <a:pt x="172562" y="126442"/>
                </a:lnTo>
                <a:lnTo>
                  <a:pt x="0" y="175824"/>
                </a:lnTo>
                <a:close/>
              </a:path>
            </a:pathLst>
          </a:custGeom>
          <a:solidFill>
            <a:schemeClr val="dk1"/>
          </a:solidFill>
          <a:ln>
            <a:noFill/>
          </a:ln>
        </p:spPr>
      </p:sp>
      <p:sp>
        <p:nvSpPr>
          <p:cNvPr id="32" name="Shape 32"/>
          <p:cNvSpPr txBox="1"/>
          <p:nvPr>
            <p:ph type="title"/>
          </p:nvPr>
        </p:nvSpPr>
        <p:spPr>
          <a:xfrm>
            <a:off x="311725" y="500925"/>
            <a:ext cx="3706500" cy="25089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9pPr>
          </a:lstStyle>
          <a:p/>
        </p:txBody>
      </p:sp>
      <p:sp>
        <p:nvSpPr>
          <p:cNvPr id="33" name="Shape 33"/>
          <p:cNvSpPr txBox="1"/>
          <p:nvPr>
            <p:ph idx="1" type="body"/>
          </p:nvPr>
        </p:nvSpPr>
        <p:spPr>
          <a:xfrm>
            <a:off x="4644675" y="500925"/>
            <a:ext cx="4166400" cy="40986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34" name="Shape 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5" name="Shape 35"/>
        <p:cNvGrpSpPr/>
        <p:nvPr/>
      </p:nvGrpSpPr>
      <p:grpSpPr>
        <a:xfrm>
          <a:off x="0" y="0"/>
          <a:ext cx="0" cy="0"/>
          <a:chOff x="0" y="0"/>
          <a:chExt cx="0" cy="0"/>
        </a:xfrm>
      </p:grpSpPr>
      <p:sp>
        <p:nvSpPr>
          <p:cNvPr id="36" name="Shape 36"/>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Shape 37"/>
          <p:cNvSpPr txBox="1"/>
          <p:nvPr>
            <p:ph type="title"/>
          </p:nvPr>
        </p:nvSpPr>
        <p:spPr>
          <a:xfrm>
            <a:off x="311725" y="500925"/>
            <a:ext cx="3127500" cy="18291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9pPr>
          </a:lstStyle>
          <a:p/>
        </p:txBody>
      </p:sp>
      <p:sp>
        <p:nvSpPr>
          <p:cNvPr id="38" name="Shape 38"/>
          <p:cNvSpPr txBox="1"/>
          <p:nvPr>
            <p:ph idx="1" type="body"/>
          </p:nvPr>
        </p:nvSpPr>
        <p:spPr>
          <a:xfrm>
            <a:off x="311700" y="2390650"/>
            <a:ext cx="3127500" cy="22980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accent2"/>
              </a:buClr>
              <a:buSzPts val="1300"/>
              <a:buFont typeface="Roboto"/>
              <a:buChar char="●"/>
              <a:defRPr b="0" i="0" sz="1300" u="none" cap="none" strike="noStrike">
                <a:solidFill>
                  <a:schemeClr val="accent2"/>
                </a:solidFill>
                <a:latin typeface="Roboto"/>
                <a:ea typeface="Roboto"/>
                <a:cs typeface="Roboto"/>
                <a:sym typeface="Roboto"/>
              </a:defRPr>
            </a:lvl1pPr>
            <a:lvl2pPr indent="-298450" lvl="1" marL="9144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9pPr>
          </a:lstStyle>
          <a:p/>
        </p:txBody>
      </p:sp>
      <p:sp>
        <p:nvSpPr>
          <p:cNvPr id="39" name="Shape 3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40" name="Shape 40"/>
        <p:cNvGrpSpPr/>
        <p:nvPr/>
      </p:nvGrpSpPr>
      <p:grpSpPr>
        <a:xfrm>
          <a:off x="0" y="0"/>
          <a:ext cx="0" cy="0"/>
          <a:chOff x="0" y="0"/>
          <a:chExt cx="0" cy="0"/>
        </a:xfrm>
      </p:grpSpPr>
      <p:sp>
        <p:nvSpPr>
          <p:cNvPr id="41" name="Shape 41"/>
          <p:cNvSpPr txBox="1"/>
          <p:nvPr>
            <p:ph type="title"/>
          </p:nvPr>
        </p:nvSpPr>
        <p:spPr>
          <a:xfrm>
            <a:off x="311675" y="798600"/>
            <a:ext cx="6247800" cy="3546300"/>
          </a:xfrm>
          <a:prstGeom prst="rect">
            <a:avLst/>
          </a:prstGeom>
          <a:noFill/>
          <a:ln>
            <a:noFill/>
          </a:ln>
        </p:spPr>
        <p:txBody>
          <a:bodyPr anchorCtr="0" anchor="ctr" bIns="91425" lIns="91425" spcFirstLastPara="1" rIns="91425" wrap="square" tIns="91425"/>
          <a:lstStyle>
            <a:lvl1pPr lvl="0"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3600"/>
              <a:buFont typeface="Merriweather"/>
              <a:buNone/>
              <a:defRPr b="0" i="0" sz="3600" u="none" cap="none" strike="noStrike">
                <a:solidFill>
                  <a:schemeClr val="accent1"/>
                </a:solidFill>
                <a:latin typeface="Merriweather"/>
                <a:ea typeface="Merriweather"/>
                <a:cs typeface="Merriweather"/>
                <a:sym typeface="Merriweather"/>
              </a:defRPr>
            </a:lvl9pPr>
          </a:lstStyle>
          <a:p/>
        </p:txBody>
      </p:sp>
      <p:sp>
        <p:nvSpPr>
          <p:cNvPr id="42" name="Shape 4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3" name="Shape 43"/>
        <p:cNvGrpSpPr/>
        <p:nvPr/>
      </p:nvGrpSpPr>
      <p:grpSpPr>
        <a:xfrm>
          <a:off x="0" y="0"/>
          <a:ext cx="0" cy="0"/>
          <a:chOff x="0" y="0"/>
          <a:chExt cx="0" cy="0"/>
        </a:xfrm>
      </p:grpSpPr>
      <p:sp>
        <p:nvSpPr>
          <p:cNvPr id="44" name="Shape 44"/>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Shape 45"/>
          <p:cNvSpPr txBox="1"/>
          <p:nvPr>
            <p:ph type="title"/>
          </p:nvPr>
        </p:nvSpPr>
        <p:spPr>
          <a:xfrm>
            <a:off x="311300" y="500925"/>
            <a:ext cx="3704400" cy="20496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2800"/>
              <a:buFont typeface="Merriweather"/>
              <a:buNone/>
              <a:defRPr b="0" i="0" sz="2800" u="none" cap="none" strike="noStrike">
                <a:solidFill>
                  <a:schemeClr val="lt1"/>
                </a:solidFill>
                <a:latin typeface="Merriweather"/>
                <a:ea typeface="Merriweather"/>
                <a:cs typeface="Merriweather"/>
                <a:sym typeface="Merriweather"/>
              </a:defRPr>
            </a:lvl9pPr>
          </a:lstStyle>
          <a:p/>
        </p:txBody>
      </p:sp>
      <p:sp>
        <p:nvSpPr>
          <p:cNvPr id="46" name="Shape 46"/>
          <p:cNvSpPr txBox="1"/>
          <p:nvPr>
            <p:ph idx="1" type="subTitle"/>
          </p:nvPr>
        </p:nvSpPr>
        <p:spPr>
          <a:xfrm>
            <a:off x="304800" y="2626725"/>
            <a:ext cx="3704400" cy="926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1pPr>
            <a:lvl2pPr lvl="1"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2pPr>
            <a:lvl3pPr lvl="2"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3pPr>
            <a:lvl4pPr lvl="3"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4pPr>
            <a:lvl5pPr lvl="4"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5pPr>
            <a:lvl6pPr lvl="5"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6pPr>
            <a:lvl7pPr lvl="6"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7pPr>
            <a:lvl8pPr lvl="7"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8pPr>
            <a:lvl9pPr lvl="8" marR="0" rtl="0" algn="l">
              <a:lnSpc>
                <a:spcPct val="100000"/>
              </a:lnSpc>
              <a:spcBef>
                <a:spcPts val="0"/>
              </a:spcBef>
              <a:spcAft>
                <a:spcPts val="0"/>
              </a:spcAft>
              <a:buClr>
                <a:schemeClr val="accent2"/>
              </a:buClr>
              <a:buSzPts val="1600"/>
              <a:buFont typeface="Roboto"/>
              <a:buNone/>
              <a:defRPr b="0" i="0" sz="1600" u="none" cap="none" strike="noStrike">
                <a:solidFill>
                  <a:schemeClr val="accent2"/>
                </a:solidFill>
                <a:latin typeface="Roboto"/>
                <a:ea typeface="Roboto"/>
                <a:cs typeface="Roboto"/>
                <a:sym typeface="Roboto"/>
              </a:defRPr>
            </a:lvl9pPr>
          </a:lstStyle>
          <a:p/>
        </p:txBody>
      </p:sp>
      <p:sp>
        <p:nvSpPr>
          <p:cNvPr id="47" name="Shape 47"/>
          <p:cNvSpPr txBox="1"/>
          <p:nvPr>
            <p:ph idx="2" type="body"/>
          </p:nvPr>
        </p:nvSpPr>
        <p:spPr>
          <a:xfrm>
            <a:off x="4879025" y="500925"/>
            <a:ext cx="3954000" cy="41115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48" name="Shape 4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49" name="Shape 49"/>
        <p:cNvGrpSpPr/>
        <p:nvPr/>
      </p:nvGrpSpPr>
      <p:grpSpPr>
        <a:xfrm>
          <a:off x="0" y="0"/>
          <a:ext cx="0" cy="0"/>
          <a:chOff x="0" y="0"/>
          <a:chExt cx="0" cy="0"/>
        </a:xfrm>
      </p:grpSpPr>
      <p:sp>
        <p:nvSpPr>
          <p:cNvPr id="50" name="Shape 50"/>
          <p:cNvSpPr txBox="1"/>
          <p:nvPr>
            <p:ph type="title"/>
          </p:nvPr>
        </p:nvSpPr>
        <p:spPr>
          <a:xfrm>
            <a:off x="311750" y="831175"/>
            <a:ext cx="5334900" cy="1244700"/>
          </a:xfrm>
          <a:prstGeom prst="rect">
            <a:avLst/>
          </a:prstGeom>
          <a:noFill/>
          <a:ln>
            <a:noFill/>
          </a:ln>
        </p:spPr>
        <p:txBody>
          <a:bodyPr anchorCtr="0" anchor="b" bIns="91425" lIns="91425" spcFirstLastPara="1" rIns="91425" wrap="square" tIns="91425"/>
          <a:lstStyle>
            <a:lvl1pPr lvl="0"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1pPr>
            <a:lvl2pPr lvl="1"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2pPr>
            <a:lvl3pPr lvl="2"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3pPr>
            <a:lvl4pPr lvl="3"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4pPr>
            <a:lvl5pPr lvl="4"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5pPr>
            <a:lvl6pPr lvl="5"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6pPr>
            <a:lvl7pPr lvl="6"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7pPr>
            <a:lvl8pPr lvl="7"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8pPr>
            <a:lvl9pPr lvl="8" marR="0" rtl="0" algn="l">
              <a:lnSpc>
                <a:spcPct val="100000"/>
              </a:lnSpc>
              <a:spcBef>
                <a:spcPts val="0"/>
              </a:spcBef>
              <a:spcAft>
                <a:spcPts val="0"/>
              </a:spcAft>
              <a:buClr>
                <a:schemeClr val="lt1"/>
              </a:buClr>
              <a:buSzPts val="10000"/>
              <a:buFont typeface="Merriweather"/>
              <a:buNone/>
              <a:defRPr b="0" i="0" sz="10000" u="none" cap="none" strike="noStrike">
                <a:solidFill>
                  <a:schemeClr val="lt1"/>
                </a:solidFill>
                <a:latin typeface="Merriweather"/>
                <a:ea typeface="Merriweather"/>
                <a:cs typeface="Merriweather"/>
                <a:sym typeface="Merriweather"/>
              </a:defRPr>
            </a:lvl9pPr>
          </a:lstStyle>
          <a:p/>
        </p:txBody>
      </p:sp>
      <p:sp>
        <p:nvSpPr>
          <p:cNvPr id="51" name="Shape 51"/>
          <p:cNvSpPr txBox="1"/>
          <p:nvPr>
            <p:ph idx="1" type="body"/>
          </p:nvPr>
        </p:nvSpPr>
        <p:spPr>
          <a:xfrm>
            <a:off x="311700" y="2121425"/>
            <a:ext cx="5334900" cy="9426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accent2"/>
              </a:buClr>
              <a:buSzPts val="1300"/>
              <a:buFont typeface="Roboto"/>
              <a:buChar char="●"/>
              <a:defRPr b="0" i="0" sz="1300" u="none" cap="none" strike="noStrike">
                <a:solidFill>
                  <a:schemeClr val="accent2"/>
                </a:solidFill>
                <a:latin typeface="Roboto"/>
                <a:ea typeface="Roboto"/>
                <a:cs typeface="Roboto"/>
                <a:sym typeface="Roboto"/>
              </a:defRPr>
            </a:lvl1pPr>
            <a:lvl2pPr indent="-298450" lvl="1" marL="9144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accent2"/>
              </a:buClr>
              <a:buSzPts val="1100"/>
              <a:buFont typeface="Roboto"/>
              <a:buChar char="■"/>
              <a:defRPr b="0" i="0" sz="1100" u="none" cap="none" strike="noStrike">
                <a:solidFill>
                  <a:schemeClr val="accent2"/>
                </a:solidFill>
                <a:latin typeface="Roboto"/>
                <a:ea typeface="Roboto"/>
                <a:cs typeface="Roboto"/>
                <a:sym typeface="Roboto"/>
              </a:defRPr>
            </a:lvl9pPr>
          </a:lstStyle>
          <a:p/>
        </p:txBody>
      </p:sp>
      <p:sp>
        <p:nvSpPr>
          <p:cNvPr id="52" name="Shape 5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paradigm">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1pPr>
            <a:lvl2pPr lvl="1"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2pPr>
            <a:lvl3pPr lvl="2"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3pPr>
            <a:lvl4pPr lvl="3"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4pPr>
            <a:lvl5pPr lvl="4"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5pPr>
            <a:lvl6pPr lvl="5"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6pPr>
            <a:lvl7pPr lvl="6"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7pPr>
            <a:lvl8pPr lvl="7"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8pPr>
            <a:lvl9pPr lvl="8" marR="0" rtl="0" algn="l">
              <a:lnSpc>
                <a:spcPct val="100000"/>
              </a:lnSpc>
              <a:spcBef>
                <a:spcPts val="0"/>
              </a:spcBef>
              <a:spcAft>
                <a:spcPts val="0"/>
              </a:spcAft>
              <a:buClr>
                <a:schemeClr val="accent1"/>
              </a:buClr>
              <a:buSzPts val="2800"/>
              <a:buFont typeface="Merriweather"/>
              <a:buNone/>
              <a:defRPr b="0" i="0" sz="2800" u="none" cap="none" strike="noStrike">
                <a:solidFill>
                  <a:schemeClr val="accent1"/>
                </a:solidFill>
                <a:latin typeface="Merriweather"/>
                <a:ea typeface="Merriweather"/>
                <a:cs typeface="Merriweather"/>
                <a:sym typeface="Merriweather"/>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marR="0" rtl="0" algn="l">
              <a:lnSpc>
                <a:spcPct val="115000"/>
              </a:lnSpc>
              <a:spcBef>
                <a:spcPts val="0"/>
              </a:spcBef>
              <a:spcAft>
                <a:spcPts val="0"/>
              </a:spcAft>
              <a:buClr>
                <a:schemeClr val="dk2"/>
              </a:buClr>
              <a:buSzPts val="1300"/>
              <a:buFont typeface="Roboto"/>
              <a:buChar char="●"/>
              <a:defRPr b="0" i="0" sz="1300" u="none" cap="none" strike="noStrike">
                <a:solidFill>
                  <a:schemeClr val="dk2"/>
                </a:solidFill>
                <a:latin typeface="Roboto"/>
                <a:ea typeface="Roboto"/>
                <a:cs typeface="Roboto"/>
                <a:sym typeface="Roboto"/>
              </a:defRPr>
            </a:lvl1pPr>
            <a:lvl2pPr indent="-298450" lvl="1" marL="914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2pPr>
            <a:lvl3pPr indent="-298450" lvl="2" marL="1371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3pPr>
            <a:lvl4pPr indent="-298450" lvl="3" marL="18288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4pPr>
            <a:lvl5pPr indent="-298450" lvl="4" marL="22860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5pPr>
            <a:lvl6pPr indent="-298450" lvl="5" marL="27432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6pPr>
            <a:lvl7pPr indent="-298450" lvl="6" marL="32004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7pPr>
            <a:lvl8pPr indent="-298450" lvl="7" marL="3657600" marR="0" rtl="0" algn="l">
              <a:lnSpc>
                <a:spcPct val="115000"/>
              </a:lnSpc>
              <a:spcBef>
                <a:spcPts val="1600"/>
              </a:spcBef>
              <a:spcAft>
                <a:spcPts val="0"/>
              </a:spcAft>
              <a:buClr>
                <a:schemeClr val="dk2"/>
              </a:buClr>
              <a:buSzPts val="1100"/>
              <a:buFont typeface="Roboto"/>
              <a:buChar char="○"/>
              <a:defRPr b="0" i="0" sz="1100" u="none" cap="none" strike="noStrike">
                <a:solidFill>
                  <a:schemeClr val="dk2"/>
                </a:solidFill>
                <a:latin typeface="Roboto"/>
                <a:ea typeface="Roboto"/>
                <a:cs typeface="Roboto"/>
                <a:sym typeface="Roboto"/>
              </a:defRPr>
            </a:lvl8pPr>
            <a:lvl9pPr indent="-298450" lvl="8" marL="4114800" marR="0" rtl="0" algn="l">
              <a:lnSpc>
                <a:spcPct val="115000"/>
              </a:lnSpc>
              <a:spcBef>
                <a:spcPts val="1600"/>
              </a:spcBef>
              <a:spcAft>
                <a:spcPts val="1600"/>
              </a:spcAft>
              <a:buClr>
                <a:schemeClr val="dk2"/>
              </a:buClr>
              <a:buSzPts val="1100"/>
              <a:buFont typeface="Roboto"/>
              <a:buChar char="■"/>
              <a:defRPr b="0" i="0" sz="1100" u="none" cap="none" strike="noStrike">
                <a:solidFill>
                  <a:schemeClr val="dk2"/>
                </a:solidFill>
                <a:latin typeface="Roboto"/>
                <a:ea typeface="Roboto"/>
                <a:cs typeface="Roboto"/>
                <a:sym typeface="Roboto"/>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mc:AlternateContent>
    <mc:Choice Requires="p14">
      <p:transition spd="slow" p14:dur="1800">
        <p:fade thruBlk="1"/>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9.png"/><Relationship Id="rId11" Type="http://schemas.openxmlformats.org/officeDocument/2006/relationships/image" Target="../media/image23.png"/><Relationship Id="rId10" Type="http://schemas.openxmlformats.org/officeDocument/2006/relationships/image" Target="../media/image21.png"/><Relationship Id="rId9" Type="http://schemas.openxmlformats.org/officeDocument/2006/relationships/image" Target="../media/image18.png"/><Relationship Id="rId5" Type="http://schemas.openxmlformats.org/officeDocument/2006/relationships/image" Target="../media/image17.png"/><Relationship Id="rId6" Type="http://schemas.openxmlformats.org/officeDocument/2006/relationships/image" Target="../media/image16.png"/><Relationship Id="rId7" Type="http://schemas.openxmlformats.org/officeDocument/2006/relationships/image" Target="../media/image14.png"/><Relationship Id="rId8"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6.png"/><Relationship Id="rId4" Type="http://schemas.openxmlformats.org/officeDocument/2006/relationships/image" Target="../media/image27.png"/><Relationship Id="rId5" Type="http://schemas.openxmlformats.org/officeDocument/2006/relationships/image" Target="../media/image29.png"/><Relationship Id="rId6" Type="http://schemas.openxmlformats.org/officeDocument/2006/relationships/image" Target="../media/image2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png"/><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29.png"/><Relationship Id="rId4" Type="http://schemas.openxmlformats.org/officeDocument/2006/relationships/image" Target="../media/image28.png"/><Relationship Id="rId5" Type="http://schemas.openxmlformats.org/officeDocument/2006/relationships/image" Target="../media/image30.png"/><Relationship Id="rId6"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 name="Shape 58"/>
        <p:cNvGrpSpPr/>
        <p:nvPr/>
      </p:nvGrpSpPr>
      <p:grpSpPr>
        <a:xfrm>
          <a:off x="0" y="0"/>
          <a:ext cx="0" cy="0"/>
          <a:chOff x="0" y="0"/>
          <a:chExt cx="0" cy="0"/>
        </a:xfrm>
      </p:grpSpPr>
      <p:sp>
        <p:nvSpPr>
          <p:cNvPr id="59" name="Shape 59"/>
          <p:cNvSpPr txBox="1"/>
          <p:nvPr>
            <p:ph type="ctrTitle"/>
          </p:nvPr>
        </p:nvSpPr>
        <p:spPr>
          <a:xfrm>
            <a:off x="311700" y="539725"/>
            <a:ext cx="8520600" cy="1282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accent1"/>
              </a:buClr>
              <a:buSzPts val="3600"/>
              <a:buFont typeface="Merriweather"/>
              <a:buNone/>
            </a:pPr>
            <a:r>
              <a:rPr b="1" i="0" lang="en-GB" sz="5500" u="none" cap="none" strike="noStrike">
                <a:solidFill>
                  <a:schemeClr val="lt2"/>
                </a:solidFill>
                <a:latin typeface="Roboto"/>
                <a:ea typeface="Roboto"/>
                <a:cs typeface="Roboto"/>
                <a:sym typeface="Roboto"/>
              </a:rPr>
              <a:t>RoboTour</a:t>
            </a:r>
            <a:endParaRPr b="1" i="0" sz="5500" u="none" cap="none" strike="noStrike">
              <a:solidFill>
                <a:schemeClr val="lt2"/>
              </a:solidFill>
              <a:latin typeface="Roboto"/>
              <a:ea typeface="Roboto"/>
              <a:cs typeface="Roboto"/>
              <a:sym typeface="Roboto"/>
            </a:endParaRPr>
          </a:p>
          <a:p>
            <a:pPr indent="0" lvl="0" marL="0" marR="0" rtl="0" algn="ctr">
              <a:lnSpc>
                <a:spcPct val="100000"/>
              </a:lnSpc>
              <a:spcBef>
                <a:spcPts val="0"/>
              </a:spcBef>
              <a:spcAft>
                <a:spcPts val="0"/>
              </a:spcAft>
              <a:buClr>
                <a:schemeClr val="accent1"/>
              </a:buClr>
              <a:buSzPts val="3600"/>
              <a:buFont typeface="Merriweather"/>
              <a:buNone/>
            </a:pPr>
            <a:r>
              <a:rPr b="0" i="0" lang="en-GB" sz="2200" u="none" cap="none" strike="noStrike">
                <a:solidFill>
                  <a:schemeClr val="lt2"/>
                </a:solidFill>
                <a:latin typeface="Roboto"/>
                <a:ea typeface="Roboto"/>
                <a:cs typeface="Roboto"/>
                <a:sym typeface="Roboto"/>
              </a:rPr>
              <a:t>A robot that improves your experience in museums</a:t>
            </a:r>
            <a:endParaRPr b="0" i="0" sz="4800" u="none" cap="none" strike="noStrike">
              <a:solidFill>
                <a:schemeClr val="lt2"/>
              </a:solidFill>
              <a:latin typeface="Roboto"/>
              <a:ea typeface="Roboto"/>
              <a:cs typeface="Roboto"/>
              <a:sym typeface="Roboto"/>
            </a:endParaRPr>
          </a:p>
        </p:txBody>
      </p:sp>
      <p:pic>
        <p:nvPicPr>
          <p:cNvPr id="60" name="Shape 60"/>
          <p:cNvPicPr preferRelativeResize="0"/>
          <p:nvPr/>
        </p:nvPicPr>
        <p:blipFill rotWithShape="1">
          <a:blip r:embed="rId3">
            <a:alphaModFix/>
          </a:blip>
          <a:srcRect b="0" l="8827" r="11988" t="0"/>
          <a:stretch/>
        </p:blipFill>
        <p:spPr>
          <a:xfrm>
            <a:off x="5617725" y="2401075"/>
            <a:ext cx="3474600" cy="2742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Shape 169"/>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Merriweather"/>
              <a:buNone/>
            </a:pPr>
            <a:r>
              <a:rPr lang="en-GB">
                <a:latin typeface="Roboto Light"/>
                <a:ea typeface="Roboto Light"/>
                <a:cs typeface="Roboto Light"/>
                <a:sym typeface="Roboto Light"/>
              </a:rPr>
              <a:t>Final Client Demo: Line Following </a:t>
            </a:r>
            <a:r>
              <a:rPr b="1" lang="en-GB">
                <a:latin typeface="Roboto"/>
                <a:ea typeface="Roboto"/>
                <a:cs typeface="Roboto"/>
                <a:sym typeface="Roboto"/>
              </a:rPr>
              <a:t>Polish</a:t>
            </a:r>
            <a:endParaRPr b="1">
              <a:latin typeface="Roboto"/>
              <a:ea typeface="Roboto"/>
              <a:cs typeface="Roboto"/>
              <a:sym typeface="Roboto"/>
            </a:endParaRPr>
          </a:p>
        </p:txBody>
      </p:sp>
      <p:pic>
        <p:nvPicPr>
          <p:cNvPr id="170" name="Shape 170"/>
          <p:cNvPicPr preferRelativeResize="0"/>
          <p:nvPr/>
        </p:nvPicPr>
        <p:blipFill>
          <a:blip r:embed="rId3">
            <a:alphaModFix/>
          </a:blip>
          <a:stretch>
            <a:fillRect/>
          </a:stretch>
        </p:blipFill>
        <p:spPr>
          <a:xfrm>
            <a:off x="2264287" y="1586550"/>
            <a:ext cx="4124526" cy="3132975"/>
          </a:xfrm>
          <a:prstGeom prst="rect">
            <a:avLst/>
          </a:prstGeom>
          <a:noFill/>
          <a:ln>
            <a:noFill/>
          </a:ln>
        </p:spPr>
      </p:pic>
      <p:sp>
        <p:nvSpPr>
          <p:cNvPr id="171" name="Shape 171"/>
          <p:cNvSpPr txBox="1"/>
          <p:nvPr>
            <p:ph idx="1" type="body"/>
          </p:nvPr>
        </p:nvSpPr>
        <p:spPr>
          <a:xfrm>
            <a:off x="2264275" y="4719525"/>
            <a:ext cx="41244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14</a:t>
            </a:r>
            <a:r>
              <a:rPr lang="en-GB" sz="1100"/>
              <a:t>: Custom Line Sensor </a:t>
            </a:r>
            <a:endParaRPr sz="1100"/>
          </a:p>
        </p:txBody>
      </p:sp>
      <p:sp>
        <p:nvSpPr>
          <p:cNvPr id="172" name="Shape 172"/>
          <p:cNvSpPr/>
          <p:nvPr/>
        </p:nvSpPr>
        <p:spPr>
          <a:xfrm>
            <a:off x="6674675" y="818550"/>
            <a:ext cx="1020600" cy="159000"/>
          </a:xfrm>
          <a:prstGeom prst="rect">
            <a:avLst/>
          </a:prstGeom>
          <a:solidFill>
            <a:srgbClr val="FF170B">
              <a:alpha val="7075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73" name="Shape 173"/>
          <p:cNvSpPr/>
          <p:nvPr/>
        </p:nvSpPr>
        <p:spPr>
          <a:xfrm>
            <a:off x="6674675" y="659450"/>
            <a:ext cx="1020600" cy="159000"/>
          </a:xfrm>
          <a:prstGeom prst="rect">
            <a:avLst/>
          </a:prstGeom>
          <a:solidFill>
            <a:srgbClr val="FFFFFF">
              <a:alpha val="70750"/>
            </a:srgb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73"/>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172"/>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Shape 178"/>
          <p:cNvSpPr txBox="1"/>
          <p:nvPr>
            <p:ph idx="1" type="body"/>
          </p:nvPr>
        </p:nvSpPr>
        <p:spPr>
          <a:xfrm>
            <a:off x="4832400" y="1505700"/>
            <a:ext cx="3999900" cy="3076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GB" sz="1800"/>
              <a:t>Branch detection using moving window thresholding</a:t>
            </a:r>
            <a:endParaRPr sz="1800"/>
          </a:p>
          <a:p>
            <a:pPr indent="-342900" lvl="0" marL="457200" rtl="0">
              <a:spcBef>
                <a:spcPts val="1000"/>
              </a:spcBef>
              <a:spcAft>
                <a:spcPts val="0"/>
              </a:spcAft>
              <a:buSzPts val="1800"/>
              <a:buChar char="●"/>
            </a:pPr>
            <a:r>
              <a:rPr lang="en-GB" sz="1800"/>
              <a:t>Localisation using branch-counting</a:t>
            </a:r>
            <a:endParaRPr sz="1800"/>
          </a:p>
          <a:p>
            <a:pPr indent="-342900" lvl="0" marL="457200" rtl="0">
              <a:spcBef>
                <a:spcPts val="1000"/>
              </a:spcBef>
              <a:spcAft>
                <a:spcPts val="1000"/>
              </a:spcAft>
              <a:buSzPts val="1800"/>
              <a:buChar char="●"/>
            </a:pPr>
            <a:r>
              <a:rPr lang="en-GB" sz="1800"/>
              <a:t>Branches used as decision points</a:t>
            </a:r>
            <a:endParaRPr sz="1800"/>
          </a:p>
        </p:txBody>
      </p:sp>
      <p:sp>
        <p:nvSpPr>
          <p:cNvPr id="179" name="Shape 17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GB">
                <a:latin typeface="Roboto Light"/>
                <a:ea typeface="Roboto Light"/>
                <a:cs typeface="Roboto Light"/>
                <a:sym typeface="Roboto Light"/>
              </a:rPr>
              <a:t>Line following and branch  navigation</a:t>
            </a:r>
            <a:endParaRPr>
              <a:latin typeface="Roboto Light"/>
              <a:ea typeface="Roboto Light"/>
              <a:cs typeface="Roboto Light"/>
              <a:sym typeface="Roboto Light"/>
            </a:endParaRPr>
          </a:p>
        </p:txBody>
      </p:sp>
      <p:sp>
        <p:nvSpPr>
          <p:cNvPr id="180" name="Shape 180"/>
          <p:cNvSpPr txBox="1"/>
          <p:nvPr>
            <p:ph idx="1" type="body"/>
          </p:nvPr>
        </p:nvSpPr>
        <p:spPr>
          <a:xfrm>
            <a:off x="311700" y="1505700"/>
            <a:ext cx="3999900" cy="3076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GB" sz="1800"/>
              <a:t>Following using custom sensor</a:t>
            </a:r>
            <a:r>
              <a:rPr lang="en-GB" sz="1800"/>
              <a:t> </a:t>
            </a:r>
            <a:r>
              <a:rPr lang="en-GB" sz="1800"/>
              <a:t>and PID controller</a:t>
            </a:r>
            <a:endParaRPr sz="1800"/>
          </a:p>
          <a:p>
            <a:pPr indent="-342900" lvl="0" marL="457200" rtl="0">
              <a:spcBef>
                <a:spcPts val="1000"/>
              </a:spcBef>
              <a:spcAft>
                <a:spcPts val="0"/>
              </a:spcAft>
              <a:buSzPts val="1800"/>
              <a:buChar char="●"/>
            </a:pPr>
            <a:r>
              <a:rPr lang="en-GB" sz="1800"/>
              <a:t>Constant input, account for disturbances</a:t>
            </a:r>
            <a:endParaRPr sz="1800"/>
          </a:p>
          <a:p>
            <a:pPr indent="-342900" lvl="0" marL="457200">
              <a:spcBef>
                <a:spcPts val="1000"/>
              </a:spcBef>
              <a:spcAft>
                <a:spcPts val="1000"/>
              </a:spcAft>
              <a:buSzPts val="1800"/>
              <a:buChar char="●"/>
            </a:pPr>
            <a:r>
              <a:rPr lang="en-GB" sz="1800"/>
              <a:t>Overshoot (line-lost) compensation</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Shape 18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oboto Light"/>
                <a:ea typeface="Roboto Light"/>
                <a:cs typeface="Roboto Light"/>
                <a:sym typeface="Roboto Light"/>
              </a:rPr>
              <a:t>Custom line sensor objectives</a:t>
            </a:r>
            <a:endParaRPr>
              <a:latin typeface="Roboto Light"/>
              <a:ea typeface="Roboto Light"/>
              <a:cs typeface="Roboto Light"/>
              <a:sym typeface="Roboto Light"/>
            </a:endParaRPr>
          </a:p>
        </p:txBody>
      </p:sp>
      <p:graphicFrame>
        <p:nvGraphicFramePr>
          <p:cNvPr id="186" name="Shape 186"/>
          <p:cNvGraphicFramePr/>
          <p:nvPr/>
        </p:nvGraphicFramePr>
        <p:xfrm>
          <a:off x="952500" y="1619250"/>
          <a:ext cx="3000000" cy="3000000"/>
        </p:xfrm>
        <a:graphic>
          <a:graphicData uri="http://schemas.openxmlformats.org/drawingml/2006/table">
            <a:tbl>
              <a:tblPr>
                <a:noFill/>
                <a:tableStyleId>{CAD67FE1-9B9C-40DA-A8BF-47DBAAD0C9A4}</a:tableStyleId>
              </a:tblPr>
              <a:tblGrid>
                <a:gridCol w="3619500"/>
                <a:gridCol w="3619500"/>
              </a:tblGrid>
              <a:tr h="639025">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Sensor feature</a:t>
                      </a:r>
                      <a:endParaRPr sz="1800">
                        <a:solidFill>
                          <a:schemeClr val="accent1"/>
                        </a:solidFill>
                        <a:latin typeface="Roboto"/>
                        <a:ea typeface="Roboto"/>
                        <a:cs typeface="Roboto"/>
                        <a:sym typeface="Roboto"/>
                      </a:endParaRPr>
                    </a:p>
                  </a:txBody>
                  <a:tcPr marT="91425" marB="91425" marR="91425" marL="91425" anchor="ctr"/>
                </a:tc>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Functional benefit</a:t>
                      </a:r>
                      <a:endParaRPr sz="1800">
                        <a:solidFill>
                          <a:schemeClr val="accent1"/>
                        </a:solidFill>
                        <a:latin typeface="Roboto"/>
                        <a:ea typeface="Roboto"/>
                        <a:cs typeface="Roboto"/>
                        <a:sym typeface="Roboto"/>
                      </a:endParaRPr>
                    </a:p>
                  </a:txBody>
                  <a:tcPr marT="91425" marB="91425" marR="91425" marL="91425" anchor="ctr"/>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Higher tracking range</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Tolerance for error and natural behaviour</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Higher effective resolution</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Smoother line-following</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Higher polling rate</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Faster robot speed</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True side differentiation</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Robust line-lost handling</a:t>
                      </a:r>
                      <a:endParaRPr>
                        <a:solidFill>
                          <a:srgbClr val="666666"/>
                        </a:solidFill>
                        <a:latin typeface="Roboto"/>
                        <a:ea typeface="Roboto"/>
                        <a:cs typeface="Roboto"/>
                        <a:sym typeface="Roboto"/>
                      </a:endParaRPr>
                    </a:p>
                  </a:txBody>
                  <a:tcPr marT="91425" marB="91425" marR="91425" marL="9142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Shape 19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latin typeface="Roboto Light"/>
                <a:ea typeface="Roboto Light"/>
                <a:cs typeface="Roboto Light"/>
                <a:sym typeface="Roboto Light"/>
              </a:rPr>
              <a:t>Tracking range and effective resolution comparison</a:t>
            </a:r>
            <a:endParaRPr>
              <a:latin typeface="Roboto Light"/>
              <a:ea typeface="Roboto Light"/>
              <a:cs typeface="Roboto Light"/>
              <a:sym typeface="Roboto Light"/>
            </a:endParaRPr>
          </a:p>
        </p:txBody>
      </p:sp>
      <p:graphicFrame>
        <p:nvGraphicFramePr>
          <p:cNvPr id="192" name="Shape 192"/>
          <p:cNvGraphicFramePr/>
          <p:nvPr/>
        </p:nvGraphicFramePr>
        <p:xfrm>
          <a:off x="0" y="1529175"/>
          <a:ext cx="3000000" cy="3000000"/>
        </p:xfrm>
        <a:graphic>
          <a:graphicData uri="http://schemas.openxmlformats.org/drawingml/2006/table">
            <a:tbl>
              <a:tblPr>
                <a:noFill/>
                <a:tableStyleId>{CAD67FE1-9B9C-40DA-A8BF-47DBAAD0C9A4}</a:tableStyleId>
              </a:tblPr>
              <a:tblGrid>
                <a:gridCol w="4572000"/>
                <a:gridCol w="4572000"/>
              </a:tblGrid>
              <a:tr h="507250">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LEGO Sensor</a:t>
                      </a:r>
                      <a:endParaRPr sz="1800">
                        <a:solidFill>
                          <a:schemeClr val="accent1"/>
                        </a:solidFill>
                        <a:latin typeface="Roboto"/>
                        <a:ea typeface="Roboto"/>
                        <a:cs typeface="Roboto"/>
                        <a:sym typeface="Roboto"/>
                      </a:endParaRPr>
                    </a:p>
                  </a:txBody>
                  <a:tcPr marT="91425" marB="91425" marR="91425" marL="91425"/>
                </a:tc>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Custom Sensor</a:t>
                      </a:r>
                      <a:endParaRPr sz="1800">
                        <a:solidFill>
                          <a:schemeClr val="accent1"/>
                        </a:solidFill>
                        <a:latin typeface="Roboto"/>
                        <a:ea typeface="Roboto"/>
                        <a:cs typeface="Roboto"/>
                        <a:sym typeface="Roboto"/>
                      </a:endParaRPr>
                    </a:p>
                  </a:txBody>
                  <a:tcPr marT="91425" marB="91425" marR="91425" marL="91425"/>
                </a:tc>
              </a:tr>
              <a:tr h="475050">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~10mm range</a:t>
                      </a:r>
                      <a:endParaRPr>
                        <a:solidFill>
                          <a:srgbClr val="666666"/>
                        </a:solidFill>
                        <a:latin typeface="Roboto"/>
                        <a:ea typeface="Roboto"/>
                        <a:cs typeface="Roboto"/>
                        <a:sym typeface="Roboto"/>
                      </a:endParaRPr>
                    </a:p>
                    <a:p>
                      <a:pPr indent="0" lvl="0" marL="0" rtl="0">
                        <a:spcBef>
                          <a:spcPts val="0"/>
                        </a:spcBef>
                        <a:spcAft>
                          <a:spcPts val="0"/>
                        </a:spcAft>
                        <a:buNone/>
                      </a:pPr>
                      <a:r>
                        <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~100mm range (x10)</a:t>
                      </a:r>
                      <a:endParaRPr>
                        <a:solidFill>
                          <a:srgbClr val="666666"/>
                        </a:solidFill>
                        <a:latin typeface="Roboto"/>
                        <a:ea typeface="Roboto"/>
                        <a:cs typeface="Roboto"/>
                        <a:sym typeface="Roboto"/>
                      </a:endParaRPr>
                    </a:p>
                  </a:txBody>
                  <a:tcPr marT="91425" marB="91425" marR="91425" marL="91425"/>
                </a:tc>
              </a:tr>
              <a:tr h="2632025">
                <a:tc>
                  <a:txBody>
                    <a:bodyPr>
                      <a:noAutofit/>
                    </a:bodyPr>
                    <a:lstStyle/>
                    <a:p>
                      <a:pPr indent="0" lvl="0" marL="0" rtl="0">
                        <a:spcBef>
                          <a:spcPts val="0"/>
                        </a:spcBef>
                        <a:spcAft>
                          <a:spcPts val="0"/>
                        </a:spcAft>
                        <a:buNone/>
                      </a:pPr>
                      <a:r>
                        <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t/>
                      </a:r>
                      <a:endParaRPr>
                        <a:solidFill>
                          <a:srgbClr val="666666"/>
                        </a:solidFill>
                        <a:latin typeface="Roboto"/>
                        <a:ea typeface="Roboto"/>
                        <a:cs typeface="Roboto"/>
                        <a:sym typeface="Roboto"/>
                      </a:endParaRPr>
                    </a:p>
                  </a:txBody>
                  <a:tcPr marT="91425" marB="91425" marR="91425" marL="91425"/>
                </a:tc>
              </a:tr>
            </a:tbl>
          </a:graphicData>
        </a:graphic>
      </p:graphicFrame>
      <p:sp>
        <p:nvSpPr>
          <p:cNvPr id="193" name="Shape 193"/>
          <p:cNvSpPr/>
          <p:nvPr/>
        </p:nvSpPr>
        <p:spPr>
          <a:xfrm>
            <a:off x="1765850" y="3402175"/>
            <a:ext cx="596100" cy="168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94" name="Shape 194"/>
          <p:cNvSpPr/>
          <p:nvPr/>
        </p:nvSpPr>
        <p:spPr>
          <a:xfrm>
            <a:off x="1473375" y="3998150"/>
            <a:ext cx="573600" cy="1057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95" name="Shape 195"/>
          <p:cNvSpPr/>
          <p:nvPr/>
        </p:nvSpPr>
        <p:spPr>
          <a:xfrm>
            <a:off x="1653375" y="3728325"/>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96" name="Shape 196"/>
          <p:cNvCxnSpPr/>
          <p:nvPr/>
        </p:nvCxnSpPr>
        <p:spPr>
          <a:xfrm>
            <a:off x="1844150" y="2941225"/>
            <a:ext cx="442800" cy="4200"/>
          </a:xfrm>
          <a:prstGeom prst="straightConnector1">
            <a:avLst/>
          </a:prstGeom>
          <a:noFill/>
          <a:ln cap="flat" cmpd="sng" w="38100">
            <a:solidFill>
              <a:schemeClr val="accent5"/>
            </a:solidFill>
            <a:prstDash val="solid"/>
            <a:round/>
            <a:headEnd len="med" w="med" type="none"/>
            <a:tailEnd len="med" w="med" type="none"/>
          </a:ln>
        </p:spPr>
      </p:cxnSp>
      <p:cxnSp>
        <p:nvCxnSpPr>
          <p:cNvPr id="197" name="Shape 197"/>
          <p:cNvCxnSpPr/>
          <p:nvPr/>
        </p:nvCxnSpPr>
        <p:spPr>
          <a:xfrm flipH="1" rot="10800000">
            <a:off x="1623975" y="2941225"/>
            <a:ext cx="243000" cy="389400"/>
          </a:xfrm>
          <a:prstGeom prst="straightConnector1">
            <a:avLst/>
          </a:prstGeom>
          <a:noFill/>
          <a:ln cap="flat" cmpd="sng" w="38100">
            <a:solidFill>
              <a:schemeClr val="accent5"/>
            </a:solidFill>
            <a:prstDash val="solid"/>
            <a:round/>
            <a:headEnd len="med" w="med" type="none"/>
            <a:tailEnd len="med" w="med" type="none"/>
          </a:ln>
        </p:spPr>
      </p:cxnSp>
      <p:cxnSp>
        <p:nvCxnSpPr>
          <p:cNvPr id="198" name="Shape 198"/>
          <p:cNvCxnSpPr/>
          <p:nvPr/>
        </p:nvCxnSpPr>
        <p:spPr>
          <a:xfrm>
            <a:off x="609875" y="3335000"/>
            <a:ext cx="1032300" cy="0"/>
          </a:xfrm>
          <a:prstGeom prst="straightConnector1">
            <a:avLst/>
          </a:prstGeom>
          <a:noFill/>
          <a:ln cap="flat" cmpd="sng" w="38100">
            <a:solidFill>
              <a:schemeClr val="accent5"/>
            </a:solidFill>
            <a:prstDash val="solid"/>
            <a:round/>
            <a:headEnd len="med" w="med" type="none"/>
            <a:tailEnd len="med" w="med" type="none"/>
          </a:ln>
        </p:spPr>
      </p:cxnSp>
      <p:cxnSp>
        <p:nvCxnSpPr>
          <p:cNvPr id="199" name="Shape 199"/>
          <p:cNvCxnSpPr/>
          <p:nvPr/>
        </p:nvCxnSpPr>
        <p:spPr>
          <a:xfrm rot="10800000">
            <a:off x="2286925" y="2952800"/>
            <a:ext cx="187500" cy="359400"/>
          </a:xfrm>
          <a:prstGeom prst="straightConnector1">
            <a:avLst/>
          </a:prstGeom>
          <a:noFill/>
          <a:ln cap="flat" cmpd="sng" w="38100">
            <a:solidFill>
              <a:schemeClr val="accent5"/>
            </a:solidFill>
            <a:prstDash val="solid"/>
            <a:round/>
            <a:headEnd len="med" w="med" type="none"/>
            <a:tailEnd len="med" w="med" type="none"/>
          </a:ln>
        </p:spPr>
      </p:cxnSp>
      <p:cxnSp>
        <p:nvCxnSpPr>
          <p:cNvPr id="200" name="Shape 200"/>
          <p:cNvCxnSpPr/>
          <p:nvPr/>
        </p:nvCxnSpPr>
        <p:spPr>
          <a:xfrm>
            <a:off x="2465775" y="3324000"/>
            <a:ext cx="977400" cy="23700"/>
          </a:xfrm>
          <a:prstGeom prst="straightConnector1">
            <a:avLst/>
          </a:prstGeom>
          <a:noFill/>
          <a:ln cap="flat" cmpd="sng" w="38100">
            <a:solidFill>
              <a:schemeClr val="accent5"/>
            </a:solidFill>
            <a:prstDash val="solid"/>
            <a:round/>
            <a:headEnd len="med" w="med" type="none"/>
            <a:tailEnd len="med" w="med" type="none"/>
          </a:ln>
        </p:spPr>
      </p:cxnSp>
      <p:sp>
        <p:nvSpPr>
          <p:cNvPr id="201" name="Shape 201"/>
          <p:cNvSpPr/>
          <p:nvPr/>
        </p:nvSpPr>
        <p:spPr>
          <a:xfrm>
            <a:off x="6563350" y="3402175"/>
            <a:ext cx="596100" cy="16872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2" name="Shape 202"/>
          <p:cNvSpPr/>
          <p:nvPr/>
        </p:nvSpPr>
        <p:spPr>
          <a:xfrm>
            <a:off x="4702450" y="4256975"/>
            <a:ext cx="2457000" cy="6858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cxnSp>
        <p:nvCxnSpPr>
          <p:cNvPr id="203" name="Shape 203"/>
          <p:cNvCxnSpPr/>
          <p:nvPr/>
        </p:nvCxnSpPr>
        <p:spPr>
          <a:xfrm>
            <a:off x="4870100" y="3336325"/>
            <a:ext cx="573600" cy="0"/>
          </a:xfrm>
          <a:prstGeom prst="straightConnector1">
            <a:avLst/>
          </a:prstGeom>
          <a:noFill/>
          <a:ln cap="flat" cmpd="sng" w="38100">
            <a:solidFill>
              <a:schemeClr val="accent5"/>
            </a:solidFill>
            <a:prstDash val="solid"/>
            <a:round/>
            <a:headEnd len="med" w="med" type="none"/>
            <a:tailEnd len="med" w="med" type="none"/>
          </a:ln>
        </p:spPr>
      </p:cxnSp>
      <p:cxnSp>
        <p:nvCxnSpPr>
          <p:cNvPr id="204" name="Shape 204"/>
          <p:cNvCxnSpPr/>
          <p:nvPr/>
        </p:nvCxnSpPr>
        <p:spPr>
          <a:xfrm flipH="1" rot="10800000">
            <a:off x="5427400" y="2875225"/>
            <a:ext cx="2868000" cy="461100"/>
          </a:xfrm>
          <a:prstGeom prst="straightConnector1">
            <a:avLst/>
          </a:prstGeom>
          <a:noFill/>
          <a:ln cap="flat" cmpd="sng" w="38100">
            <a:solidFill>
              <a:schemeClr val="accent5"/>
            </a:solidFill>
            <a:prstDash val="solid"/>
            <a:round/>
            <a:headEnd len="med" w="med" type="none"/>
            <a:tailEnd len="med" w="med" type="none"/>
          </a:ln>
        </p:spPr>
      </p:cxnSp>
      <p:cxnSp>
        <p:nvCxnSpPr>
          <p:cNvPr id="205" name="Shape 205"/>
          <p:cNvCxnSpPr/>
          <p:nvPr/>
        </p:nvCxnSpPr>
        <p:spPr>
          <a:xfrm>
            <a:off x="8306700" y="2881375"/>
            <a:ext cx="573600" cy="0"/>
          </a:xfrm>
          <a:prstGeom prst="straightConnector1">
            <a:avLst/>
          </a:prstGeom>
          <a:noFill/>
          <a:ln cap="flat" cmpd="sng" w="38100">
            <a:solidFill>
              <a:schemeClr val="accent5"/>
            </a:solidFill>
            <a:prstDash val="solid"/>
            <a:round/>
            <a:headEnd len="med" w="med" type="none"/>
            <a:tailEnd len="med" w="med" type="none"/>
          </a:ln>
        </p:spPr>
      </p:cxnSp>
      <p:sp>
        <p:nvSpPr>
          <p:cNvPr id="206" name="Shape 206"/>
          <p:cNvSpPr/>
          <p:nvPr/>
        </p:nvSpPr>
        <p:spPr>
          <a:xfrm>
            <a:off x="4863750"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7" name="Shape 207"/>
          <p:cNvSpPr/>
          <p:nvPr/>
        </p:nvSpPr>
        <p:spPr>
          <a:xfrm>
            <a:off x="5248325"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8" name="Shape 208"/>
          <p:cNvSpPr/>
          <p:nvPr/>
        </p:nvSpPr>
        <p:spPr>
          <a:xfrm>
            <a:off x="5632888"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9" name="Shape 209"/>
          <p:cNvSpPr/>
          <p:nvPr/>
        </p:nvSpPr>
        <p:spPr>
          <a:xfrm>
            <a:off x="6017475"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0" name="Shape 210"/>
          <p:cNvSpPr/>
          <p:nvPr/>
        </p:nvSpPr>
        <p:spPr>
          <a:xfrm>
            <a:off x="6407813"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11" name="Shape 211"/>
          <p:cNvSpPr/>
          <p:nvPr/>
        </p:nvSpPr>
        <p:spPr>
          <a:xfrm>
            <a:off x="6798175" y="3998150"/>
            <a:ext cx="213600" cy="213600"/>
          </a:xfrm>
          <a:prstGeom prst="ellipse">
            <a:avLst/>
          </a:prstGeom>
          <a:solidFill>
            <a:srgbClr val="E00000">
              <a:alpha val="5422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Shape 21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latin typeface="Roboto Light"/>
                <a:ea typeface="Roboto Light"/>
                <a:cs typeface="Roboto Light"/>
                <a:sym typeface="Roboto Light"/>
              </a:rPr>
              <a:t>Tracking range and effective resolution comparison</a:t>
            </a:r>
            <a:endParaRPr>
              <a:latin typeface="Roboto Light"/>
              <a:ea typeface="Roboto Light"/>
              <a:cs typeface="Roboto Light"/>
              <a:sym typeface="Roboto Light"/>
            </a:endParaRPr>
          </a:p>
        </p:txBody>
      </p:sp>
      <p:pic>
        <p:nvPicPr>
          <p:cNvPr id="217" name="Shape 217"/>
          <p:cNvPicPr preferRelativeResize="0"/>
          <p:nvPr/>
        </p:nvPicPr>
        <p:blipFill rotWithShape="1">
          <a:blip r:embed="rId3">
            <a:alphaModFix/>
          </a:blip>
          <a:srcRect b="0" l="1864" r="0" t="5060"/>
          <a:stretch/>
        </p:blipFill>
        <p:spPr>
          <a:xfrm>
            <a:off x="391300" y="1375300"/>
            <a:ext cx="8361400" cy="3589225"/>
          </a:xfrm>
          <a:prstGeom prst="rect">
            <a:avLst/>
          </a:prstGeom>
          <a:noFill/>
          <a:ln>
            <a:noFill/>
          </a:ln>
        </p:spPr>
      </p:pic>
      <p:sp>
        <p:nvSpPr>
          <p:cNvPr id="218" name="Shape 218"/>
          <p:cNvSpPr txBox="1"/>
          <p:nvPr/>
        </p:nvSpPr>
        <p:spPr>
          <a:xfrm>
            <a:off x="4030025" y="4818725"/>
            <a:ext cx="1186500" cy="14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900">
                <a:solidFill>
                  <a:srgbClr val="999999"/>
                </a:solidFill>
              </a:rPr>
              <a:t>Distance [mm]</a:t>
            </a:r>
            <a:endParaRPr sz="900">
              <a:solidFill>
                <a:srgbClr val="999999"/>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Shape 22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latin typeface="Roboto Light"/>
                <a:ea typeface="Roboto Light"/>
                <a:cs typeface="Roboto Light"/>
                <a:sym typeface="Roboto Light"/>
              </a:rPr>
              <a:t>Tracking range and effective resolution comparison</a:t>
            </a:r>
            <a:endParaRPr>
              <a:latin typeface="Roboto Light"/>
              <a:ea typeface="Roboto Light"/>
              <a:cs typeface="Roboto Light"/>
              <a:sym typeface="Roboto Light"/>
            </a:endParaRPr>
          </a:p>
        </p:txBody>
      </p:sp>
      <p:pic>
        <p:nvPicPr>
          <p:cNvPr id="224" name="Shape 224"/>
          <p:cNvPicPr preferRelativeResize="0"/>
          <p:nvPr/>
        </p:nvPicPr>
        <p:blipFill rotWithShape="1">
          <a:blip r:embed="rId3">
            <a:alphaModFix/>
          </a:blip>
          <a:srcRect b="2049" l="0" r="0" t="-2050"/>
          <a:stretch/>
        </p:blipFill>
        <p:spPr>
          <a:xfrm>
            <a:off x="152400" y="1200825"/>
            <a:ext cx="8557472" cy="3714076"/>
          </a:xfrm>
          <a:prstGeom prst="rect">
            <a:avLst/>
          </a:prstGeom>
          <a:noFill/>
          <a:ln>
            <a:noFill/>
          </a:ln>
        </p:spPr>
      </p:pic>
      <p:sp>
        <p:nvSpPr>
          <p:cNvPr id="225" name="Shape 225"/>
          <p:cNvSpPr txBox="1"/>
          <p:nvPr/>
        </p:nvSpPr>
        <p:spPr>
          <a:xfrm>
            <a:off x="4030025" y="4818725"/>
            <a:ext cx="1186500" cy="145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900">
                <a:solidFill>
                  <a:srgbClr val="999999"/>
                </a:solidFill>
              </a:rPr>
              <a:t>Distance [mm]</a:t>
            </a:r>
            <a:endParaRPr sz="900">
              <a:solidFill>
                <a:srgbClr val="99999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Shape 230"/>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latin typeface="Roboto Light"/>
                <a:ea typeface="Roboto Light"/>
                <a:cs typeface="Roboto Light"/>
                <a:sym typeface="Roboto Light"/>
              </a:rPr>
              <a:t>Polling time improvement</a:t>
            </a:r>
            <a:endParaRPr>
              <a:latin typeface="Roboto Light"/>
              <a:ea typeface="Roboto Light"/>
              <a:cs typeface="Roboto Light"/>
              <a:sym typeface="Roboto Light"/>
            </a:endParaRPr>
          </a:p>
        </p:txBody>
      </p:sp>
      <p:pic>
        <p:nvPicPr>
          <p:cNvPr id="231" name="Shape 231"/>
          <p:cNvPicPr preferRelativeResize="0"/>
          <p:nvPr/>
        </p:nvPicPr>
        <p:blipFill rotWithShape="1">
          <a:blip r:embed="rId3">
            <a:alphaModFix/>
          </a:blip>
          <a:srcRect b="4666" l="5916" r="4709" t="6278"/>
          <a:stretch/>
        </p:blipFill>
        <p:spPr>
          <a:xfrm>
            <a:off x="1317538" y="1282475"/>
            <a:ext cx="6508926" cy="3706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Shape 23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lang="en-GB">
                <a:latin typeface="Roboto Light"/>
                <a:ea typeface="Roboto Light"/>
                <a:cs typeface="Roboto Light"/>
                <a:sym typeface="Roboto Light"/>
              </a:rPr>
              <a:t>Navigation and Obstacle Avoidance</a:t>
            </a:r>
            <a:endParaRPr>
              <a:latin typeface="Roboto Light"/>
              <a:ea typeface="Roboto Light"/>
              <a:cs typeface="Roboto Light"/>
              <a:sym typeface="Roboto Light"/>
            </a:endParaRPr>
          </a:p>
        </p:txBody>
      </p:sp>
      <p:pic>
        <p:nvPicPr>
          <p:cNvPr id="237" name="Shape 237"/>
          <p:cNvPicPr preferRelativeResize="0"/>
          <p:nvPr/>
        </p:nvPicPr>
        <p:blipFill>
          <a:blip r:embed="rId3">
            <a:alphaModFix/>
          </a:blip>
          <a:stretch>
            <a:fillRect/>
          </a:stretch>
        </p:blipFill>
        <p:spPr>
          <a:xfrm>
            <a:off x="5502275" y="1315125"/>
            <a:ext cx="3330060" cy="3397873"/>
          </a:xfrm>
          <a:prstGeom prst="rect">
            <a:avLst/>
          </a:prstGeom>
          <a:noFill/>
          <a:ln>
            <a:noFill/>
          </a:ln>
        </p:spPr>
      </p:pic>
      <p:pic>
        <p:nvPicPr>
          <p:cNvPr id="238" name="Shape 238"/>
          <p:cNvPicPr preferRelativeResize="0"/>
          <p:nvPr/>
        </p:nvPicPr>
        <p:blipFill rotWithShape="1">
          <a:blip r:embed="rId4">
            <a:alphaModFix/>
          </a:blip>
          <a:srcRect b="0" l="0" r="13171" t="0"/>
          <a:stretch/>
        </p:blipFill>
        <p:spPr>
          <a:xfrm>
            <a:off x="311725" y="1277025"/>
            <a:ext cx="3881756" cy="3474074"/>
          </a:xfrm>
          <a:prstGeom prst="rect">
            <a:avLst/>
          </a:prstGeom>
          <a:noFill/>
          <a:ln>
            <a:noFill/>
          </a:ln>
        </p:spPr>
      </p:pic>
      <p:sp>
        <p:nvSpPr>
          <p:cNvPr id="239" name="Shape 239"/>
          <p:cNvSpPr txBox="1"/>
          <p:nvPr>
            <p:ph idx="1" type="body"/>
          </p:nvPr>
        </p:nvSpPr>
        <p:spPr>
          <a:xfrm>
            <a:off x="311725" y="4674900"/>
            <a:ext cx="38817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15</a:t>
            </a:r>
            <a:r>
              <a:rPr lang="en-GB" sz="1100"/>
              <a:t>: Navigation Example </a:t>
            </a:r>
            <a:endParaRPr sz="1100"/>
          </a:p>
        </p:txBody>
      </p:sp>
      <p:sp>
        <p:nvSpPr>
          <p:cNvPr id="240" name="Shape 240"/>
          <p:cNvSpPr txBox="1"/>
          <p:nvPr>
            <p:ph idx="1" type="body"/>
          </p:nvPr>
        </p:nvSpPr>
        <p:spPr>
          <a:xfrm>
            <a:off x="5556175" y="4751100"/>
            <a:ext cx="32763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16</a:t>
            </a:r>
            <a:r>
              <a:rPr lang="en-GB" sz="1100"/>
              <a:t>: Map </a:t>
            </a:r>
            <a:endParaRPr sz="11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Shape 245"/>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latin typeface="Roboto Light"/>
                <a:ea typeface="Roboto Light"/>
                <a:cs typeface="Roboto Light"/>
                <a:sym typeface="Roboto Light"/>
              </a:rPr>
              <a:t>Obstacle Avoidance Testing</a:t>
            </a:r>
            <a:endParaRPr>
              <a:latin typeface="Roboto Light"/>
              <a:ea typeface="Roboto Light"/>
              <a:cs typeface="Roboto Light"/>
              <a:sym typeface="Roboto Light"/>
            </a:endParaRPr>
          </a:p>
        </p:txBody>
      </p:sp>
      <p:pic>
        <p:nvPicPr>
          <p:cNvPr id="246" name="Shape 246" title="Chart"/>
          <p:cNvPicPr preferRelativeResize="0"/>
          <p:nvPr/>
        </p:nvPicPr>
        <p:blipFill>
          <a:blip r:embed="rId3">
            <a:alphaModFix/>
          </a:blip>
          <a:stretch>
            <a:fillRect/>
          </a:stretch>
        </p:blipFill>
        <p:spPr>
          <a:xfrm>
            <a:off x="1664612" y="1393575"/>
            <a:ext cx="5814824" cy="3413245"/>
          </a:xfrm>
          <a:prstGeom prst="rect">
            <a:avLst/>
          </a:prstGeom>
          <a:noFill/>
          <a:ln>
            <a:noFill/>
          </a:ln>
        </p:spPr>
      </p:pic>
      <p:sp>
        <p:nvSpPr>
          <p:cNvPr id="247" name="Shape 247"/>
          <p:cNvSpPr txBox="1"/>
          <p:nvPr>
            <p:ph idx="1" type="body"/>
          </p:nvPr>
        </p:nvSpPr>
        <p:spPr>
          <a:xfrm>
            <a:off x="1664600" y="4751100"/>
            <a:ext cx="58149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17</a:t>
            </a:r>
            <a:r>
              <a:rPr lang="en-GB" sz="1100"/>
              <a:t>: Obstacle Avoidance Testing </a:t>
            </a: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nSpc>
                <a:spcPct val="100000"/>
              </a:lnSpc>
              <a:spcBef>
                <a:spcPts val="0"/>
              </a:spcBef>
              <a:spcAft>
                <a:spcPts val="0"/>
              </a:spcAft>
              <a:buClr>
                <a:schemeClr val="lt1"/>
              </a:buClr>
              <a:buSzPts val="2800"/>
              <a:buFont typeface="Merriweather"/>
              <a:buNone/>
            </a:pPr>
            <a:r>
              <a:rPr lang="en-GB">
                <a:latin typeface="Roboto Light"/>
                <a:ea typeface="Roboto Light"/>
                <a:cs typeface="Roboto Light"/>
                <a:sym typeface="Roboto Light"/>
              </a:rPr>
              <a:t>Obstacle Avoidance Limitation Example</a:t>
            </a:r>
            <a:endParaRPr>
              <a:latin typeface="Roboto Light"/>
              <a:ea typeface="Roboto Light"/>
              <a:cs typeface="Roboto Light"/>
              <a:sym typeface="Roboto Light"/>
            </a:endParaRPr>
          </a:p>
        </p:txBody>
      </p:sp>
      <p:pic>
        <p:nvPicPr>
          <p:cNvPr id="253" name="Shape 253"/>
          <p:cNvPicPr preferRelativeResize="0"/>
          <p:nvPr/>
        </p:nvPicPr>
        <p:blipFill>
          <a:blip r:embed="rId3">
            <a:alphaModFix/>
          </a:blip>
          <a:stretch>
            <a:fillRect/>
          </a:stretch>
        </p:blipFill>
        <p:spPr>
          <a:xfrm>
            <a:off x="2186936" y="1360375"/>
            <a:ext cx="4776864" cy="3582650"/>
          </a:xfrm>
          <a:prstGeom prst="rect">
            <a:avLst/>
          </a:prstGeom>
          <a:noFill/>
          <a:ln>
            <a:noFill/>
          </a:ln>
        </p:spPr>
      </p:pic>
      <p:pic>
        <p:nvPicPr>
          <p:cNvPr id="254" name="Shape 254"/>
          <p:cNvPicPr preferRelativeResize="0"/>
          <p:nvPr/>
        </p:nvPicPr>
        <p:blipFill>
          <a:blip r:embed="rId4">
            <a:alphaModFix/>
          </a:blip>
          <a:stretch>
            <a:fillRect/>
          </a:stretch>
        </p:blipFill>
        <p:spPr>
          <a:xfrm>
            <a:off x="2186951" y="1360375"/>
            <a:ext cx="4776847" cy="3582637"/>
          </a:xfrm>
          <a:prstGeom prst="rect">
            <a:avLst/>
          </a:prstGeom>
          <a:noFill/>
          <a:ln>
            <a:noFill/>
          </a:ln>
        </p:spPr>
      </p:pic>
      <p:pic>
        <p:nvPicPr>
          <p:cNvPr id="255" name="Shape 255"/>
          <p:cNvPicPr preferRelativeResize="0"/>
          <p:nvPr/>
        </p:nvPicPr>
        <p:blipFill>
          <a:blip r:embed="rId5">
            <a:alphaModFix/>
          </a:blip>
          <a:stretch>
            <a:fillRect/>
          </a:stretch>
        </p:blipFill>
        <p:spPr>
          <a:xfrm>
            <a:off x="2186966" y="1360375"/>
            <a:ext cx="4776833" cy="3582637"/>
          </a:xfrm>
          <a:prstGeom prst="rect">
            <a:avLst/>
          </a:prstGeom>
          <a:noFill/>
          <a:ln>
            <a:noFill/>
          </a:ln>
        </p:spPr>
      </p:pic>
      <p:pic>
        <p:nvPicPr>
          <p:cNvPr id="256" name="Shape 256"/>
          <p:cNvPicPr preferRelativeResize="0"/>
          <p:nvPr/>
        </p:nvPicPr>
        <p:blipFill>
          <a:blip r:embed="rId6">
            <a:alphaModFix/>
          </a:blip>
          <a:stretch>
            <a:fillRect/>
          </a:stretch>
        </p:blipFill>
        <p:spPr>
          <a:xfrm>
            <a:off x="2180256" y="1360375"/>
            <a:ext cx="4776823" cy="3582619"/>
          </a:xfrm>
          <a:prstGeom prst="rect">
            <a:avLst/>
          </a:prstGeom>
          <a:noFill/>
          <a:ln>
            <a:noFill/>
          </a:ln>
        </p:spPr>
      </p:pic>
      <p:pic>
        <p:nvPicPr>
          <p:cNvPr id="257" name="Shape 257"/>
          <p:cNvPicPr preferRelativeResize="0"/>
          <p:nvPr/>
        </p:nvPicPr>
        <p:blipFill>
          <a:blip r:embed="rId7">
            <a:alphaModFix/>
          </a:blip>
          <a:stretch>
            <a:fillRect/>
          </a:stretch>
        </p:blipFill>
        <p:spPr>
          <a:xfrm>
            <a:off x="2180264" y="1360375"/>
            <a:ext cx="4776814" cy="3582614"/>
          </a:xfrm>
          <a:prstGeom prst="rect">
            <a:avLst/>
          </a:prstGeom>
          <a:noFill/>
          <a:ln>
            <a:noFill/>
          </a:ln>
        </p:spPr>
      </p:pic>
      <p:pic>
        <p:nvPicPr>
          <p:cNvPr id="258" name="Shape 258"/>
          <p:cNvPicPr preferRelativeResize="0"/>
          <p:nvPr/>
        </p:nvPicPr>
        <p:blipFill>
          <a:blip r:embed="rId8">
            <a:alphaModFix/>
          </a:blip>
          <a:stretch>
            <a:fillRect/>
          </a:stretch>
        </p:blipFill>
        <p:spPr>
          <a:xfrm>
            <a:off x="2180255" y="1360375"/>
            <a:ext cx="4776823" cy="3582616"/>
          </a:xfrm>
          <a:prstGeom prst="rect">
            <a:avLst/>
          </a:prstGeom>
          <a:noFill/>
          <a:ln>
            <a:noFill/>
          </a:ln>
        </p:spPr>
      </p:pic>
      <p:pic>
        <p:nvPicPr>
          <p:cNvPr id="259" name="Shape 259"/>
          <p:cNvPicPr preferRelativeResize="0"/>
          <p:nvPr/>
        </p:nvPicPr>
        <p:blipFill>
          <a:blip r:embed="rId9">
            <a:alphaModFix/>
          </a:blip>
          <a:stretch>
            <a:fillRect/>
          </a:stretch>
        </p:blipFill>
        <p:spPr>
          <a:xfrm>
            <a:off x="2180250" y="1360375"/>
            <a:ext cx="4776828" cy="3582614"/>
          </a:xfrm>
          <a:prstGeom prst="rect">
            <a:avLst/>
          </a:prstGeom>
          <a:noFill/>
          <a:ln>
            <a:noFill/>
          </a:ln>
        </p:spPr>
      </p:pic>
      <p:pic>
        <p:nvPicPr>
          <p:cNvPr id="260" name="Shape 260"/>
          <p:cNvPicPr preferRelativeResize="0"/>
          <p:nvPr/>
        </p:nvPicPr>
        <p:blipFill>
          <a:blip r:embed="rId10">
            <a:alphaModFix/>
          </a:blip>
          <a:stretch>
            <a:fillRect/>
          </a:stretch>
        </p:blipFill>
        <p:spPr>
          <a:xfrm>
            <a:off x="2186970" y="1360375"/>
            <a:ext cx="4776828" cy="3582614"/>
          </a:xfrm>
          <a:prstGeom prst="rect">
            <a:avLst/>
          </a:prstGeom>
          <a:noFill/>
          <a:ln>
            <a:noFill/>
          </a:ln>
        </p:spPr>
      </p:pic>
      <p:pic>
        <p:nvPicPr>
          <p:cNvPr id="261" name="Shape 261"/>
          <p:cNvPicPr preferRelativeResize="0"/>
          <p:nvPr/>
        </p:nvPicPr>
        <p:blipFill>
          <a:blip r:embed="rId11">
            <a:alphaModFix/>
          </a:blip>
          <a:stretch>
            <a:fillRect/>
          </a:stretch>
        </p:blipFill>
        <p:spPr>
          <a:xfrm>
            <a:off x="2180264" y="1360375"/>
            <a:ext cx="4776814" cy="35826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3"/>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4"/>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6"/>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7"/>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8"/>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5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59"/>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260"/>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26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 name="Shape 64"/>
        <p:cNvGrpSpPr/>
        <p:nvPr/>
      </p:nvGrpSpPr>
      <p:grpSpPr>
        <a:xfrm>
          <a:off x="0" y="0"/>
          <a:ext cx="0" cy="0"/>
          <a:chOff x="0" y="0"/>
          <a:chExt cx="0" cy="0"/>
        </a:xfrm>
      </p:grpSpPr>
      <p:sp>
        <p:nvSpPr>
          <p:cNvPr id="65" name="Shape 65"/>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Merriweather"/>
              <a:buNone/>
            </a:pPr>
            <a:r>
              <a:rPr lang="en-GB">
                <a:latin typeface="Roboto"/>
                <a:ea typeface="Roboto"/>
                <a:cs typeface="Roboto"/>
                <a:sym typeface="Roboto"/>
              </a:rPr>
              <a:t>Android App</a:t>
            </a:r>
            <a:endParaRPr>
              <a:latin typeface="Roboto"/>
              <a:ea typeface="Roboto"/>
              <a:cs typeface="Roboto"/>
              <a:sym typeface="Roboto"/>
            </a:endParaRPr>
          </a:p>
        </p:txBody>
      </p:sp>
      <p:pic>
        <p:nvPicPr>
          <p:cNvPr id="66" name="Shape 66"/>
          <p:cNvPicPr preferRelativeResize="0"/>
          <p:nvPr/>
        </p:nvPicPr>
        <p:blipFill>
          <a:blip r:embed="rId3">
            <a:alphaModFix/>
          </a:blip>
          <a:stretch>
            <a:fillRect/>
          </a:stretch>
        </p:blipFill>
        <p:spPr>
          <a:xfrm>
            <a:off x="488025" y="1404775"/>
            <a:ext cx="1866598" cy="3346324"/>
          </a:xfrm>
          <a:prstGeom prst="rect">
            <a:avLst/>
          </a:prstGeom>
          <a:noFill/>
          <a:ln>
            <a:noFill/>
          </a:ln>
        </p:spPr>
      </p:pic>
      <p:pic>
        <p:nvPicPr>
          <p:cNvPr id="67" name="Shape 67"/>
          <p:cNvPicPr preferRelativeResize="0"/>
          <p:nvPr/>
        </p:nvPicPr>
        <p:blipFill>
          <a:blip r:embed="rId4">
            <a:alphaModFix/>
          </a:blip>
          <a:stretch>
            <a:fillRect/>
          </a:stretch>
        </p:blipFill>
        <p:spPr>
          <a:xfrm>
            <a:off x="4615475" y="1404763"/>
            <a:ext cx="1866601" cy="3346312"/>
          </a:xfrm>
          <a:prstGeom prst="rect">
            <a:avLst/>
          </a:prstGeom>
          <a:noFill/>
          <a:ln>
            <a:noFill/>
          </a:ln>
        </p:spPr>
      </p:pic>
      <p:pic>
        <p:nvPicPr>
          <p:cNvPr id="68" name="Shape 68"/>
          <p:cNvPicPr preferRelativeResize="0"/>
          <p:nvPr/>
        </p:nvPicPr>
        <p:blipFill>
          <a:blip r:embed="rId5">
            <a:alphaModFix/>
          </a:blip>
          <a:stretch>
            <a:fillRect/>
          </a:stretch>
        </p:blipFill>
        <p:spPr>
          <a:xfrm>
            <a:off x="6730275" y="1404775"/>
            <a:ext cx="1866601" cy="3346312"/>
          </a:xfrm>
          <a:prstGeom prst="rect">
            <a:avLst/>
          </a:prstGeom>
          <a:noFill/>
          <a:ln>
            <a:noFill/>
          </a:ln>
        </p:spPr>
      </p:pic>
      <p:pic>
        <p:nvPicPr>
          <p:cNvPr id="69" name="Shape 69"/>
          <p:cNvPicPr preferRelativeResize="0"/>
          <p:nvPr/>
        </p:nvPicPr>
        <p:blipFill>
          <a:blip r:embed="rId6">
            <a:alphaModFix/>
          </a:blip>
          <a:stretch>
            <a:fillRect/>
          </a:stretch>
        </p:blipFill>
        <p:spPr>
          <a:xfrm>
            <a:off x="2568774" y="1404775"/>
            <a:ext cx="1866601" cy="3346280"/>
          </a:xfrm>
          <a:prstGeom prst="rect">
            <a:avLst/>
          </a:prstGeom>
          <a:noFill/>
          <a:ln>
            <a:noFill/>
          </a:ln>
        </p:spPr>
      </p:pic>
      <p:sp>
        <p:nvSpPr>
          <p:cNvPr id="70" name="Shape 70"/>
          <p:cNvSpPr txBox="1"/>
          <p:nvPr>
            <p:ph idx="1" type="body"/>
          </p:nvPr>
        </p:nvSpPr>
        <p:spPr>
          <a:xfrm>
            <a:off x="483675" y="4751100"/>
            <a:ext cx="1871100" cy="392400"/>
          </a:xfrm>
          <a:prstGeom prst="rect">
            <a:avLst/>
          </a:prstGeom>
        </p:spPr>
        <p:txBody>
          <a:bodyPr anchorCtr="0" anchor="t" bIns="91425" lIns="91425" spcFirstLastPara="1" rIns="91425" wrap="square" tIns="91425">
            <a:noAutofit/>
          </a:bodyPr>
          <a:lstStyle/>
          <a:p>
            <a:pPr indent="0" lvl="0" marL="0" algn="ctr">
              <a:spcBef>
                <a:spcPts val="0"/>
              </a:spcBef>
              <a:spcAft>
                <a:spcPts val="0"/>
              </a:spcAft>
              <a:buNone/>
            </a:pPr>
            <a:r>
              <a:rPr b="1" lang="en-GB" sz="1200"/>
              <a:t>Fig 1</a:t>
            </a:r>
            <a:r>
              <a:rPr lang="en-GB" sz="1200"/>
              <a:t>: Homepage </a:t>
            </a:r>
            <a:endParaRPr sz="1200"/>
          </a:p>
        </p:txBody>
      </p:sp>
      <p:sp>
        <p:nvSpPr>
          <p:cNvPr id="71" name="Shape 71"/>
          <p:cNvSpPr txBox="1"/>
          <p:nvPr>
            <p:ph idx="1" type="body"/>
          </p:nvPr>
        </p:nvSpPr>
        <p:spPr>
          <a:xfrm>
            <a:off x="2496163" y="4751100"/>
            <a:ext cx="19437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200"/>
              <a:t>Fig 2</a:t>
            </a:r>
            <a:r>
              <a:rPr lang="en-GB" sz="1200"/>
              <a:t>: Language Selection </a:t>
            </a:r>
            <a:endParaRPr sz="1200"/>
          </a:p>
        </p:txBody>
      </p:sp>
      <p:sp>
        <p:nvSpPr>
          <p:cNvPr id="72" name="Shape 72"/>
          <p:cNvSpPr txBox="1"/>
          <p:nvPr>
            <p:ph idx="1" type="body"/>
          </p:nvPr>
        </p:nvSpPr>
        <p:spPr>
          <a:xfrm>
            <a:off x="4615475" y="4751100"/>
            <a:ext cx="18666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200"/>
              <a:t>Fig 3</a:t>
            </a:r>
            <a:r>
              <a:rPr lang="en-GB" sz="1200"/>
              <a:t>: Painting Selection </a:t>
            </a:r>
            <a:endParaRPr sz="1200"/>
          </a:p>
        </p:txBody>
      </p:sp>
      <p:sp>
        <p:nvSpPr>
          <p:cNvPr id="73" name="Shape 73"/>
          <p:cNvSpPr txBox="1"/>
          <p:nvPr>
            <p:ph idx="1" type="body"/>
          </p:nvPr>
        </p:nvSpPr>
        <p:spPr>
          <a:xfrm>
            <a:off x="6732075" y="4751100"/>
            <a:ext cx="18666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200"/>
              <a:t>Fig 4</a:t>
            </a:r>
            <a:r>
              <a:rPr lang="en-GB" sz="1200"/>
              <a:t>: On Tour </a:t>
            </a:r>
            <a:endParaRPr sz="12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nSpc>
                <a:spcPct val="100000"/>
              </a:lnSpc>
              <a:spcBef>
                <a:spcPts val="0"/>
              </a:spcBef>
              <a:spcAft>
                <a:spcPts val="0"/>
              </a:spcAft>
              <a:buClr>
                <a:schemeClr val="lt1"/>
              </a:buClr>
              <a:buSzPts val="2800"/>
              <a:buFont typeface="Merriweather"/>
              <a:buNone/>
            </a:pPr>
            <a:r>
              <a:rPr i="0" lang="en-GB" sz="2800" u="none" cap="none" strike="noStrike">
                <a:solidFill>
                  <a:schemeClr val="lt1"/>
                </a:solidFill>
                <a:latin typeface="Roboto Light"/>
                <a:ea typeface="Roboto Light"/>
                <a:cs typeface="Roboto Light"/>
                <a:sym typeface="Roboto Light"/>
              </a:rPr>
              <a:t>Resource</a:t>
            </a:r>
            <a:r>
              <a:rPr lang="en-GB">
                <a:latin typeface="Roboto Light"/>
                <a:ea typeface="Roboto Light"/>
                <a:cs typeface="Roboto Light"/>
                <a:sym typeface="Roboto Light"/>
              </a:rPr>
              <a:t>s &amp; Budget</a:t>
            </a:r>
            <a:endParaRPr i="0" sz="2800" u="none" cap="none" strike="noStrike">
              <a:solidFill>
                <a:schemeClr val="lt1"/>
              </a:solidFill>
              <a:latin typeface="Roboto Light"/>
              <a:ea typeface="Roboto Light"/>
              <a:cs typeface="Roboto Light"/>
              <a:sym typeface="Roboto Light"/>
            </a:endParaRPr>
          </a:p>
        </p:txBody>
      </p:sp>
      <p:sp>
        <p:nvSpPr>
          <p:cNvPr id="267" name="Shape 267"/>
          <p:cNvSpPr txBox="1"/>
          <p:nvPr/>
        </p:nvSpPr>
        <p:spPr>
          <a:xfrm>
            <a:off x="4382087" y="4581900"/>
            <a:ext cx="4450200" cy="293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000"/>
              <a:buFont typeface="Arial"/>
              <a:buNone/>
            </a:pPr>
            <a:r>
              <a:rPr b="1" i="0" lang="en-GB" sz="1000" u="none" cap="none" strike="noStrike">
                <a:solidFill>
                  <a:schemeClr val="dk2"/>
                </a:solidFill>
                <a:latin typeface="Roboto"/>
                <a:ea typeface="Roboto"/>
                <a:cs typeface="Roboto"/>
                <a:sym typeface="Roboto"/>
              </a:rPr>
              <a:t>Fig 1</a:t>
            </a:r>
            <a:r>
              <a:rPr b="1" lang="en-GB" sz="1000">
                <a:solidFill>
                  <a:schemeClr val="dk2"/>
                </a:solidFill>
                <a:latin typeface="Roboto"/>
                <a:ea typeface="Roboto"/>
                <a:cs typeface="Roboto"/>
                <a:sym typeface="Roboto"/>
              </a:rPr>
              <a:t>8</a:t>
            </a:r>
            <a:r>
              <a:rPr b="1" i="0" lang="en-GB" sz="1000" u="none" cap="none" strike="noStrike">
                <a:solidFill>
                  <a:schemeClr val="dk2"/>
                </a:solidFill>
                <a:latin typeface="Roboto"/>
                <a:ea typeface="Roboto"/>
                <a:cs typeface="Roboto"/>
                <a:sym typeface="Roboto"/>
              </a:rPr>
              <a:t>:</a:t>
            </a:r>
            <a:r>
              <a:rPr b="0" i="0" lang="en-GB" sz="1000" u="none" cap="none" strike="noStrike">
                <a:solidFill>
                  <a:schemeClr val="dk2"/>
                </a:solidFill>
                <a:latin typeface="Roboto"/>
                <a:ea typeface="Roboto"/>
                <a:cs typeface="Roboto"/>
                <a:sym typeface="Roboto"/>
              </a:rPr>
              <a:t> Budget pie chart</a:t>
            </a:r>
            <a:r>
              <a:rPr b="0" i="0" lang="en-GB" sz="1000" u="none" cap="none" strike="noStrike">
                <a:solidFill>
                  <a:schemeClr val="dk2"/>
                </a:solidFill>
                <a:latin typeface="Roboto"/>
                <a:ea typeface="Roboto"/>
                <a:cs typeface="Roboto"/>
                <a:sym typeface="Roboto"/>
              </a:rPr>
              <a:t> (£200)</a:t>
            </a:r>
            <a:endParaRPr b="0" i="0" sz="1000" u="none" cap="none" strike="noStrike">
              <a:solidFill>
                <a:schemeClr val="dk2"/>
              </a:solidFill>
              <a:latin typeface="Roboto"/>
              <a:ea typeface="Roboto"/>
              <a:cs typeface="Roboto"/>
              <a:sym typeface="Roboto"/>
            </a:endParaRPr>
          </a:p>
        </p:txBody>
      </p:sp>
      <p:sp>
        <p:nvSpPr>
          <p:cNvPr id="268" name="Shape 268"/>
          <p:cNvSpPr txBox="1"/>
          <p:nvPr/>
        </p:nvSpPr>
        <p:spPr>
          <a:xfrm>
            <a:off x="311725" y="1505700"/>
            <a:ext cx="3999900" cy="3076200"/>
          </a:xfrm>
          <a:prstGeom prst="rect">
            <a:avLst/>
          </a:prstGeom>
          <a:noFill/>
          <a:ln>
            <a:noFill/>
          </a:ln>
        </p:spPr>
        <p:txBody>
          <a:bodyPr anchorCtr="0" anchor="t" bIns="91425" lIns="91425" spcFirstLastPara="1" rIns="91425" wrap="square" tIns="91425">
            <a:noAutofit/>
          </a:bodyPr>
          <a:lstStyle/>
          <a:p>
            <a:pPr indent="0" lvl="0" marL="0" rtl="0">
              <a:lnSpc>
                <a:spcPct val="115000"/>
              </a:lnSpc>
              <a:spcBef>
                <a:spcPts val="0"/>
              </a:spcBef>
              <a:spcAft>
                <a:spcPts val="0"/>
              </a:spcAft>
              <a:buNone/>
            </a:pPr>
            <a:r>
              <a:rPr lang="en-GB" sz="1300">
                <a:solidFill>
                  <a:srgbClr val="666666"/>
                </a:solidFill>
                <a:latin typeface="Roboto"/>
                <a:ea typeface="Roboto"/>
                <a:cs typeface="Roboto"/>
                <a:sym typeface="Roboto"/>
              </a:rPr>
              <a:t>Time Spent:	 175 		Remain: 25   (hrs/member)</a:t>
            </a:r>
            <a:endParaRPr sz="1300">
              <a:solidFill>
                <a:srgbClr val="666666"/>
              </a:solidFill>
              <a:latin typeface="Roboto"/>
              <a:ea typeface="Roboto"/>
              <a:cs typeface="Roboto"/>
              <a:sym typeface="Roboto"/>
            </a:endParaRPr>
          </a:p>
          <a:p>
            <a:pPr indent="-311150" lvl="0" marL="457200" rtl="0">
              <a:lnSpc>
                <a:spcPct val="115000"/>
              </a:lnSpc>
              <a:spcBef>
                <a:spcPts val="160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Guest lectures:		6   (of 6)</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Demonstrations		4   (of 4)</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Group meetings:		15 (of 25)</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Planning and Admin	25 (of 40)</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Debugging &amp; Testing:	30 (of 30)</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Code Reviews:		10 (of 10)</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Robot construction:	10 (of 10)</a:t>
            </a:r>
            <a:endParaRPr sz="1300">
              <a:solidFill>
                <a:srgbClr val="666666"/>
              </a:solidFill>
              <a:latin typeface="Roboto"/>
              <a:ea typeface="Roboto"/>
              <a:cs typeface="Roboto"/>
              <a:sym typeface="Roboto"/>
            </a:endParaRPr>
          </a:p>
          <a:p>
            <a:pPr indent="-311150" lvl="0" marL="457200" rtl="0">
              <a:lnSpc>
                <a:spcPct val="115000"/>
              </a:lnSpc>
              <a:spcBef>
                <a:spcPts val="0"/>
              </a:spcBef>
              <a:spcAft>
                <a:spcPts val="0"/>
              </a:spcAft>
              <a:buClr>
                <a:srgbClr val="666666"/>
              </a:buClr>
              <a:buSzPts val="1300"/>
              <a:buFont typeface="Roboto"/>
              <a:buChar char="●"/>
            </a:pPr>
            <a:r>
              <a:rPr lang="en-GB" sz="1300">
                <a:solidFill>
                  <a:srgbClr val="666666"/>
                </a:solidFill>
                <a:latin typeface="Roboto"/>
                <a:ea typeface="Roboto"/>
                <a:cs typeface="Roboto"/>
                <a:sym typeface="Roboto"/>
              </a:rPr>
              <a:t>Code development	75 (of 75)</a:t>
            </a:r>
            <a:endParaRPr sz="1300">
              <a:solidFill>
                <a:srgbClr val="666666"/>
              </a:solidFill>
              <a:latin typeface="Roboto"/>
              <a:ea typeface="Roboto"/>
              <a:cs typeface="Roboto"/>
              <a:sym typeface="Roboto"/>
            </a:endParaRPr>
          </a:p>
        </p:txBody>
      </p:sp>
      <p:pic>
        <p:nvPicPr>
          <p:cNvPr id="269" name="Shape 269" title="Chart"/>
          <p:cNvPicPr preferRelativeResize="0"/>
          <p:nvPr/>
        </p:nvPicPr>
        <p:blipFill>
          <a:blip r:embed="rId3">
            <a:alphaModFix/>
          </a:blip>
          <a:stretch>
            <a:fillRect/>
          </a:stretch>
        </p:blipFill>
        <p:spPr>
          <a:xfrm>
            <a:off x="4464050" y="1641225"/>
            <a:ext cx="4286250" cy="2650331"/>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3" name="Shape 273"/>
        <p:cNvGrpSpPr/>
        <p:nvPr/>
      </p:nvGrpSpPr>
      <p:grpSpPr>
        <a:xfrm>
          <a:off x="0" y="0"/>
          <a:ext cx="0" cy="0"/>
          <a:chOff x="0" y="0"/>
          <a:chExt cx="0" cy="0"/>
        </a:xfrm>
      </p:grpSpPr>
      <p:sp>
        <p:nvSpPr>
          <p:cNvPr id="274" name="Shape 274"/>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a:latin typeface="Roboto Light"/>
                <a:ea typeface="Roboto Light"/>
                <a:cs typeface="Roboto Light"/>
                <a:sym typeface="Roboto Light"/>
              </a:rPr>
              <a:t>Summary and reflections</a:t>
            </a:r>
            <a:endParaRPr>
              <a:latin typeface="Roboto Light"/>
              <a:ea typeface="Roboto Light"/>
              <a:cs typeface="Roboto Light"/>
              <a:sym typeface="Roboto Light"/>
            </a:endParaRPr>
          </a:p>
        </p:txBody>
      </p:sp>
      <p:sp>
        <p:nvSpPr>
          <p:cNvPr id="275" name="Shape 275"/>
          <p:cNvSpPr txBox="1"/>
          <p:nvPr>
            <p:ph idx="1" type="body"/>
          </p:nvPr>
        </p:nvSpPr>
        <p:spPr>
          <a:xfrm>
            <a:off x="311700" y="1505700"/>
            <a:ext cx="8460000" cy="30762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GB" sz="1800"/>
              <a:t>Project successful - milestones met, proof-of-concept functionality achieved</a:t>
            </a:r>
            <a:endParaRPr sz="1800"/>
          </a:p>
          <a:p>
            <a:pPr indent="-342900" lvl="0" marL="457200" rtl="0">
              <a:spcBef>
                <a:spcPts val="1000"/>
              </a:spcBef>
              <a:spcAft>
                <a:spcPts val="0"/>
              </a:spcAft>
              <a:buSzPts val="1800"/>
              <a:buChar char="●"/>
            </a:pPr>
            <a:r>
              <a:rPr lang="en-GB" sz="1800"/>
              <a:t>Committed and </a:t>
            </a:r>
            <a:r>
              <a:rPr lang="en-GB" sz="1800"/>
              <a:t>hardworking</a:t>
            </a:r>
            <a:r>
              <a:rPr lang="en-GB" sz="1800"/>
              <a:t> team contributing their individual skills and experience</a:t>
            </a:r>
            <a:endParaRPr sz="1800"/>
          </a:p>
          <a:p>
            <a:pPr indent="-342900" lvl="0" marL="457200" rtl="0">
              <a:spcBef>
                <a:spcPts val="1000"/>
              </a:spcBef>
              <a:spcAft>
                <a:spcPts val="0"/>
              </a:spcAft>
              <a:buSzPts val="1800"/>
              <a:buChar char="●"/>
            </a:pPr>
            <a:r>
              <a:rPr lang="en-GB" sz="1800"/>
              <a:t>Idea not fully explored - multiple improvements and enhancements possible</a:t>
            </a:r>
            <a:endParaRPr sz="1800"/>
          </a:p>
          <a:p>
            <a:pPr indent="-342900" lvl="0" marL="457200" rtl="0">
              <a:spcBef>
                <a:spcPts val="1000"/>
              </a:spcBef>
              <a:spcAft>
                <a:spcPts val="0"/>
              </a:spcAft>
              <a:buSzPts val="1800"/>
              <a:buChar char="●"/>
            </a:pPr>
            <a:r>
              <a:rPr lang="en-GB" sz="1800"/>
              <a:t>Inner-team workings improved as the project progressed</a:t>
            </a:r>
            <a:endParaRPr sz="1800"/>
          </a:p>
          <a:p>
            <a:pPr indent="-342900" lvl="0" marL="457200" rtl="0">
              <a:spcBef>
                <a:spcPts val="1000"/>
              </a:spcBef>
              <a:spcAft>
                <a:spcPts val="1000"/>
              </a:spcAft>
              <a:buSzPts val="1800"/>
              <a:buChar char="●"/>
            </a:pPr>
            <a:r>
              <a:rPr lang="en-GB" sz="1800"/>
              <a:t>Should have started off with multi phone support from the start</a:t>
            </a:r>
            <a:endParaRPr sz="18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nSpc>
                <a:spcPct val="100000"/>
              </a:lnSpc>
              <a:spcBef>
                <a:spcPts val="0"/>
              </a:spcBef>
              <a:spcAft>
                <a:spcPts val="0"/>
              </a:spcAft>
              <a:buClr>
                <a:schemeClr val="lt1"/>
              </a:buClr>
              <a:buSzPts val="2800"/>
              <a:buFont typeface="Merriweather"/>
              <a:buNone/>
            </a:pPr>
            <a:r>
              <a:rPr i="0" lang="en-GB" sz="2800" u="none" cap="none" strike="noStrike">
                <a:solidFill>
                  <a:schemeClr val="lt1"/>
                </a:solidFill>
                <a:latin typeface="Roboto Light"/>
                <a:ea typeface="Roboto Light"/>
                <a:cs typeface="Roboto Light"/>
                <a:sym typeface="Roboto Light"/>
              </a:rPr>
              <a:t>Live Demonstration</a:t>
            </a:r>
            <a:endParaRPr i="0" sz="2800" u="none" cap="none" strike="noStrike">
              <a:solidFill>
                <a:schemeClr val="lt1"/>
              </a:solidFill>
              <a:latin typeface="Roboto Light"/>
              <a:ea typeface="Roboto Light"/>
              <a:cs typeface="Roboto Light"/>
              <a:sym typeface="Roboto Light"/>
            </a:endParaRPr>
          </a:p>
        </p:txBody>
      </p:sp>
      <p:sp>
        <p:nvSpPr>
          <p:cNvPr id="281" name="Shape 281"/>
          <p:cNvSpPr/>
          <p:nvPr/>
        </p:nvSpPr>
        <p:spPr>
          <a:xfrm>
            <a:off x="3459348" y="2634961"/>
            <a:ext cx="715500" cy="713100"/>
          </a:xfrm>
          <a:prstGeom prst="mathPlus">
            <a:avLst>
              <a:gd fmla="val 23520" name="adj1"/>
            </a:avLst>
          </a:prstGeom>
          <a:solidFill>
            <a:srgbClr val="CCCCCC"/>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82" name="Shape 282"/>
          <p:cNvGrpSpPr/>
          <p:nvPr/>
        </p:nvGrpSpPr>
        <p:grpSpPr>
          <a:xfrm>
            <a:off x="1530039" y="1392383"/>
            <a:ext cx="1704578" cy="3457575"/>
            <a:chOff x="2547150" y="238125"/>
            <a:chExt cx="2525675" cy="5238750"/>
          </a:xfrm>
        </p:grpSpPr>
        <p:sp>
          <p:nvSpPr>
            <p:cNvPr id="283" name="Shape 283"/>
            <p:cNvSpPr/>
            <p:nvPr/>
          </p:nvSpPr>
          <p:spPr>
            <a:xfrm>
              <a:off x="2547150" y="238125"/>
              <a:ext cx="2525675" cy="5238750"/>
            </a:xfrm>
            <a:custGeom>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4" name="Shape 284"/>
            <p:cNvSpPr/>
            <p:nvPr/>
          </p:nvSpPr>
          <p:spPr>
            <a:xfrm>
              <a:off x="3557025" y="5147100"/>
              <a:ext cx="504050" cy="179900"/>
            </a:xfrm>
            <a:custGeom>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5" name="Shape 285"/>
            <p:cNvSpPr/>
            <p:nvPr/>
          </p:nvSpPr>
          <p:spPr>
            <a:xfrm>
              <a:off x="3008050" y="423600"/>
              <a:ext cx="99325" cy="99325"/>
            </a:xfrm>
            <a:custGeom>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86" name="Shape 286"/>
            <p:cNvSpPr/>
            <p:nvPr/>
          </p:nvSpPr>
          <p:spPr>
            <a:xfrm>
              <a:off x="3566400" y="434850"/>
              <a:ext cx="487175" cy="76850"/>
            </a:xfrm>
            <a:custGeom>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287" name="Shape 287"/>
          <p:cNvPicPr preferRelativeResize="0"/>
          <p:nvPr/>
        </p:nvPicPr>
        <p:blipFill rotWithShape="1">
          <a:blip r:embed="rId3">
            <a:alphaModFix/>
          </a:blip>
          <a:srcRect b="7986" l="0" r="0" t="0"/>
          <a:stretch/>
        </p:blipFill>
        <p:spPr>
          <a:xfrm>
            <a:off x="1564378" y="1682533"/>
            <a:ext cx="1635593" cy="2617939"/>
          </a:xfrm>
          <a:prstGeom prst="rect">
            <a:avLst/>
          </a:prstGeom>
          <a:noFill/>
          <a:ln>
            <a:noFill/>
          </a:ln>
        </p:spPr>
      </p:pic>
      <p:pic>
        <p:nvPicPr>
          <p:cNvPr id="288" name="Shape 288"/>
          <p:cNvPicPr preferRelativeResize="0"/>
          <p:nvPr/>
        </p:nvPicPr>
        <p:blipFill>
          <a:blip r:embed="rId4">
            <a:alphaModFix/>
          </a:blip>
          <a:stretch>
            <a:fillRect/>
          </a:stretch>
        </p:blipFill>
        <p:spPr>
          <a:xfrm>
            <a:off x="4399575" y="1738276"/>
            <a:ext cx="4059499" cy="2882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88"/>
                                        </p:tgtEl>
                                        <p:attrNameLst>
                                          <p:attrName>style.visibility</p:attrName>
                                        </p:attrNameLst>
                                      </p:cBhvr>
                                      <p:to>
                                        <p:strVal val="visible"/>
                                      </p:to>
                                    </p:set>
                                    <p:animEffect filter="fade" transition="in">
                                      <p:cBhvr>
                                        <p:cTn dur="1000"/>
                                        <p:tgtEl>
                                          <p:spTgt spid="2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2"/>
                                        </p:tgtEl>
                                        <p:attrNameLst>
                                          <p:attrName>style.visibility</p:attrName>
                                        </p:attrNameLst>
                                      </p:cBhvr>
                                      <p:to>
                                        <p:strVal val="visible"/>
                                      </p:to>
                                    </p:set>
                                    <p:animEffect filter="fade" transition="in">
                                      <p:cBhvr>
                                        <p:cTn dur="1000"/>
                                        <p:tgtEl>
                                          <p:spTgt spid="28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Shape 293"/>
          <p:cNvSpPr txBox="1"/>
          <p:nvPr>
            <p:ph idx="4294967295" type="ctrTitle"/>
          </p:nvPr>
        </p:nvSpPr>
        <p:spPr>
          <a:xfrm>
            <a:off x="311700" y="906725"/>
            <a:ext cx="8520600" cy="12825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accent1"/>
              </a:buClr>
              <a:buSzPts val="2800"/>
              <a:buFont typeface="Merriweather"/>
              <a:buNone/>
            </a:pPr>
            <a:r>
              <a:rPr b="0" i="0" lang="en-GB" sz="5500" u="none" cap="none" strike="noStrike">
                <a:solidFill>
                  <a:schemeClr val="dk2"/>
                </a:solidFill>
                <a:latin typeface="Roboto"/>
                <a:ea typeface="Roboto"/>
                <a:cs typeface="Roboto"/>
                <a:sym typeface="Roboto"/>
              </a:rPr>
              <a:t>Thank You </a:t>
            </a:r>
            <a:endParaRPr b="0" i="0" sz="5500" u="none" cap="none" strike="noStrike">
              <a:solidFill>
                <a:schemeClr val="dk2"/>
              </a:solidFill>
              <a:latin typeface="Roboto"/>
              <a:ea typeface="Roboto"/>
              <a:cs typeface="Roboto"/>
              <a:sym typeface="Roboto"/>
            </a:endParaRPr>
          </a:p>
        </p:txBody>
      </p:sp>
      <p:sp>
        <p:nvSpPr>
          <p:cNvPr id="294" name="Shape 294"/>
          <p:cNvSpPr txBox="1"/>
          <p:nvPr>
            <p:ph idx="1" type="body"/>
          </p:nvPr>
        </p:nvSpPr>
        <p:spPr>
          <a:xfrm>
            <a:off x="1266975" y="2167925"/>
            <a:ext cx="6533400" cy="4605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chemeClr val="lt1"/>
              </a:buClr>
              <a:buSzPts val="1300"/>
              <a:buFont typeface="Merriweather"/>
              <a:buNone/>
            </a:pPr>
            <a:r>
              <a:rPr b="0" i="0" lang="en-GB" sz="2200" u="none" cap="none" strike="noStrike">
                <a:solidFill>
                  <a:schemeClr val="dk2"/>
                </a:solidFill>
                <a:latin typeface="Roboto"/>
                <a:ea typeface="Roboto"/>
                <a:cs typeface="Roboto"/>
                <a:sym typeface="Roboto"/>
              </a:rPr>
              <a:t>We would like to welcome any questions or suggestions that you may have.</a:t>
            </a:r>
            <a:endParaRPr b="0" i="0" sz="2200" u="none" cap="none" strike="noStrike">
              <a:solidFill>
                <a:schemeClr val="dk2"/>
              </a:solidFill>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Shape 78"/>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Merriweather"/>
              <a:buNone/>
            </a:pPr>
            <a:r>
              <a:rPr lang="en-GB">
                <a:latin typeface="Roboto"/>
                <a:ea typeface="Roboto"/>
                <a:cs typeface="Roboto"/>
                <a:sym typeface="Roboto"/>
              </a:rPr>
              <a:t>Final Client Demo: UI/UX </a:t>
            </a:r>
            <a:r>
              <a:rPr i="0" lang="en-GB" sz="2800" u="none" cap="none" strike="noStrike">
                <a:solidFill>
                  <a:schemeClr val="lt1"/>
                </a:solidFill>
                <a:latin typeface="Roboto"/>
                <a:ea typeface="Roboto"/>
                <a:cs typeface="Roboto"/>
                <a:sym typeface="Roboto"/>
              </a:rPr>
              <a:t>Polish</a:t>
            </a:r>
            <a:endParaRPr>
              <a:latin typeface="Roboto"/>
              <a:ea typeface="Roboto"/>
              <a:cs typeface="Roboto"/>
              <a:sym typeface="Roboto"/>
            </a:endParaRPr>
          </a:p>
        </p:txBody>
      </p:sp>
      <p:pic>
        <p:nvPicPr>
          <p:cNvPr id="79" name="Shape 79"/>
          <p:cNvPicPr preferRelativeResize="0"/>
          <p:nvPr/>
        </p:nvPicPr>
        <p:blipFill>
          <a:blip r:embed="rId3">
            <a:alphaModFix/>
          </a:blip>
          <a:stretch>
            <a:fillRect/>
          </a:stretch>
        </p:blipFill>
        <p:spPr>
          <a:xfrm>
            <a:off x="311725" y="1350325"/>
            <a:ext cx="1930001" cy="3459943"/>
          </a:xfrm>
          <a:prstGeom prst="rect">
            <a:avLst/>
          </a:prstGeom>
          <a:noFill/>
          <a:ln>
            <a:noFill/>
          </a:ln>
        </p:spPr>
      </p:pic>
      <p:pic>
        <p:nvPicPr>
          <p:cNvPr id="80" name="Shape 80"/>
          <p:cNvPicPr preferRelativeResize="0"/>
          <p:nvPr/>
        </p:nvPicPr>
        <p:blipFill>
          <a:blip r:embed="rId4">
            <a:alphaModFix/>
          </a:blip>
          <a:stretch>
            <a:fillRect/>
          </a:stretch>
        </p:blipFill>
        <p:spPr>
          <a:xfrm>
            <a:off x="4679100" y="1349875"/>
            <a:ext cx="1871101" cy="3460842"/>
          </a:xfrm>
          <a:prstGeom prst="rect">
            <a:avLst/>
          </a:prstGeom>
          <a:noFill/>
          <a:ln>
            <a:noFill/>
          </a:ln>
        </p:spPr>
      </p:pic>
      <p:pic>
        <p:nvPicPr>
          <p:cNvPr id="81" name="Shape 81"/>
          <p:cNvPicPr preferRelativeResize="0"/>
          <p:nvPr/>
        </p:nvPicPr>
        <p:blipFill>
          <a:blip r:embed="rId5">
            <a:alphaModFix/>
          </a:blip>
          <a:stretch>
            <a:fillRect/>
          </a:stretch>
        </p:blipFill>
        <p:spPr>
          <a:xfrm>
            <a:off x="2524850" y="1349874"/>
            <a:ext cx="1871101" cy="3460855"/>
          </a:xfrm>
          <a:prstGeom prst="rect">
            <a:avLst/>
          </a:prstGeom>
          <a:noFill/>
          <a:ln>
            <a:noFill/>
          </a:ln>
        </p:spPr>
      </p:pic>
      <p:sp>
        <p:nvSpPr>
          <p:cNvPr id="82" name="Shape 82"/>
          <p:cNvSpPr txBox="1"/>
          <p:nvPr>
            <p:ph idx="1" type="body"/>
          </p:nvPr>
        </p:nvSpPr>
        <p:spPr>
          <a:xfrm>
            <a:off x="341175" y="4751100"/>
            <a:ext cx="18711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5</a:t>
            </a:r>
            <a:r>
              <a:rPr lang="en-GB" sz="1100"/>
              <a:t>: On Tour </a:t>
            </a:r>
            <a:endParaRPr sz="1100"/>
          </a:p>
        </p:txBody>
      </p:sp>
      <p:sp>
        <p:nvSpPr>
          <p:cNvPr id="83" name="Shape 83"/>
          <p:cNvSpPr txBox="1"/>
          <p:nvPr>
            <p:ph idx="1" type="body"/>
          </p:nvPr>
        </p:nvSpPr>
        <p:spPr>
          <a:xfrm>
            <a:off x="2030288" y="4680650"/>
            <a:ext cx="28602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6</a:t>
            </a:r>
            <a:r>
              <a:rPr lang="en-GB" sz="1100"/>
              <a:t>: </a:t>
            </a:r>
            <a:r>
              <a:rPr lang="en-GB" sz="1100"/>
              <a:t>Description</a:t>
            </a:r>
            <a:r>
              <a:rPr lang="en-GB" sz="1100"/>
              <a:t> of </a:t>
            </a:r>
            <a:endParaRPr sz="1100"/>
          </a:p>
          <a:p>
            <a:pPr indent="0" lvl="0" marL="0" rtl="0" algn="ctr">
              <a:spcBef>
                <a:spcPts val="0"/>
              </a:spcBef>
              <a:spcAft>
                <a:spcPts val="0"/>
              </a:spcAft>
              <a:buNone/>
            </a:pPr>
            <a:r>
              <a:rPr lang="en-GB" sz="1100"/>
              <a:t>Upcoming Painting</a:t>
            </a:r>
            <a:endParaRPr sz="1100"/>
          </a:p>
        </p:txBody>
      </p:sp>
      <p:sp>
        <p:nvSpPr>
          <p:cNvPr id="84" name="Shape 84"/>
          <p:cNvSpPr txBox="1"/>
          <p:nvPr>
            <p:ph idx="1" type="body"/>
          </p:nvPr>
        </p:nvSpPr>
        <p:spPr>
          <a:xfrm>
            <a:off x="4007250" y="4680650"/>
            <a:ext cx="32148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7</a:t>
            </a:r>
            <a:r>
              <a:rPr lang="en-GB" sz="1100"/>
              <a:t>: Description of the </a:t>
            </a:r>
            <a:endParaRPr sz="1100"/>
          </a:p>
          <a:p>
            <a:pPr indent="0" lvl="0" marL="0" rtl="0" algn="ctr">
              <a:spcBef>
                <a:spcPts val="0"/>
              </a:spcBef>
              <a:spcAft>
                <a:spcPts val="0"/>
              </a:spcAft>
              <a:buNone/>
            </a:pPr>
            <a:r>
              <a:rPr lang="en-GB" sz="1100"/>
              <a:t>Current Painting </a:t>
            </a:r>
            <a:endParaRPr sz="1100"/>
          </a:p>
        </p:txBody>
      </p:sp>
      <p:pic>
        <p:nvPicPr>
          <p:cNvPr id="85" name="Shape 85"/>
          <p:cNvPicPr preferRelativeResize="0"/>
          <p:nvPr/>
        </p:nvPicPr>
        <p:blipFill>
          <a:blip r:embed="rId6">
            <a:alphaModFix/>
          </a:blip>
          <a:stretch>
            <a:fillRect/>
          </a:stretch>
        </p:blipFill>
        <p:spPr>
          <a:xfrm>
            <a:off x="6833350" y="1349865"/>
            <a:ext cx="1871101" cy="3460861"/>
          </a:xfrm>
          <a:prstGeom prst="rect">
            <a:avLst/>
          </a:prstGeom>
          <a:noFill/>
          <a:ln>
            <a:noFill/>
          </a:ln>
        </p:spPr>
      </p:pic>
      <p:sp>
        <p:nvSpPr>
          <p:cNvPr id="86" name="Shape 86"/>
          <p:cNvSpPr txBox="1"/>
          <p:nvPr>
            <p:ph idx="1" type="body"/>
          </p:nvPr>
        </p:nvSpPr>
        <p:spPr>
          <a:xfrm>
            <a:off x="6161500" y="4680650"/>
            <a:ext cx="32148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7</a:t>
            </a:r>
            <a:r>
              <a:rPr lang="en-GB" sz="1100"/>
              <a:t>: Alert When Obstacle</a:t>
            </a:r>
            <a:endParaRPr sz="1100"/>
          </a:p>
          <a:p>
            <a:pPr indent="0" lvl="0" marL="0" rtl="0" algn="ctr">
              <a:spcBef>
                <a:spcPts val="0"/>
              </a:spcBef>
              <a:spcAft>
                <a:spcPts val="0"/>
              </a:spcAft>
              <a:buNone/>
            </a:pPr>
            <a:r>
              <a:rPr lang="en-GB" sz="1100"/>
              <a:t>is Detected</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 name="Shape 90"/>
        <p:cNvGrpSpPr/>
        <p:nvPr/>
      </p:nvGrpSpPr>
      <p:grpSpPr>
        <a:xfrm>
          <a:off x="0" y="0"/>
          <a:ext cx="0" cy="0"/>
          <a:chOff x="0" y="0"/>
          <a:chExt cx="0" cy="0"/>
        </a:xfrm>
      </p:grpSpPr>
      <p:sp>
        <p:nvSpPr>
          <p:cNvPr id="91" name="Shape 91"/>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Speech-To-Text (Speech Searching) - Testing</a:t>
            </a:r>
            <a:endParaRPr/>
          </a:p>
        </p:txBody>
      </p:sp>
      <p:pic>
        <p:nvPicPr>
          <p:cNvPr id="92" name="Shape 92" title="Percentage of Speech-To-Text Success (Testing Each Language 26 Times)"/>
          <p:cNvPicPr preferRelativeResize="0"/>
          <p:nvPr/>
        </p:nvPicPr>
        <p:blipFill>
          <a:blip r:embed="rId3">
            <a:alphaModFix/>
          </a:blip>
          <a:stretch>
            <a:fillRect/>
          </a:stretch>
        </p:blipFill>
        <p:spPr>
          <a:xfrm>
            <a:off x="1716076" y="1272475"/>
            <a:ext cx="5711850" cy="3531799"/>
          </a:xfrm>
          <a:prstGeom prst="rect">
            <a:avLst/>
          </a:prstGeom>
          <a:noFill/>
          <a:ln>
            <a:noFill/>
          </a:ln>
        </p:spPr>
      </p:pic>
      <p:sp>
        <p:nvSpPr>
          <p:cNvPr id="93" name="Shape 93"/>
          <p:cNvSpPr txBox="1"/>
          <p:nvPr>
            <p:ph idx="1" type="body"/>
          </p:nvPr>
        </p:nvSpPr>
        <p:spPr>
          <a:xfrm>
            <a:off x="1716075" y="4751100"/>
            <a:ext cx="57120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9</a:t>
            </a:r>
            <a:r>
              <a:rPr lang="en-GB" sz="1100"/>
              <a:t>: Speech-To-Text Testing </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 name="Shape 97"/>
        <p:cNvGrpSpPr/>
        <p:nvPr/>
      </p:nvGrpSpPr>
      <p:grpSpPr>
        <a:xfrm>
          <a:off x="0" y="0"/>
          <a:ext cx="0" cy="0"/>
          <a:chOff x="0" y="0"/>
          <a:chExt cx="0" cy="0"/>
        </a:xfrm>
      </p:grpSpPr>
      <p:sp>
        <p:nvSpPr>
          <p:cNvPr id="98" name="Shape 98"/>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lt1"/>
              </a:buClr>
              <a:buSzPts val="2800"/>
              <a:buFont typeface="Merriweather"/>
              <a:buNone/>
            </a:pPr>
            <a:r>
              <a:rPr lang="en-GB">
                <a:latin typeface="Roboto"/>
                <a:ea typeface="Roboto"/>
                <a:cs typeface="Roboto"/>
                <a:sym typeface="Roboto"/>
              </a:rPr>
              <a:t>Bonus Features: Multi Phone Support</a:t>
            </a:r>
            <a:endParaRPr>
              <a:latin typeface="Roboto"/>
              <a:ea typeface="Roboto"/>
              <a:cs typeface="Roboto"/>
              <a:sym typeface="Roboto"/>
            </a:endParaRPr>
          </a:p>
        </p:txBody>
      </p:sp>
      <p:grpSp>
        <p:nvGrpSpPr>
          <p:cNvPr id="99" name="Shape 99"/>
          <p:cNvGrpSpPr/>
          <p:nvPr/>
        </p:nvGrpSpPr>
        <p:grpSpPr>
          <a:xfrm>
            <a:off x="3056847" y="1333139"/>
            <a:ext cx="1126198" cy="2241661"/>
            <a:chOff x="2547150" y="238125"/>
            <a:chExt cx="2525675" cy="5238750"/>
          </a:xfrm>
        </p:grpSpPr>
        <p:sp>
          <p:nvSpPr>
            <p:cNvPr id="100" name="Shape 100"/>
            <p:cNvSpPr/>
            <p:nvPr/>
          </p:nvSpPr>
          <p:spPr>
            <a:xfrm>
              <a:off x="2547150" y="238125"/>
              <a:ext cx="2525675" cy="5238750"/>
            </a:xfrm>
            <a:custGeom>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a:off x="3557025" y="5147100"/>
              <a:ext cx="504050" cy="179900"/>
            </a:xfrm>
            <a:custGeom>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2" name="Shape 102"/>
            <p:cNvSpPr/>
            <p:nvPr/>
          </p:nvSpPr>
          <p:spPr>
            <a:xfrm>
              <a:off x="3008050" y="423600"/>
              <a:ext cx="99325" cy="99325"/>
            </a:xfrm>
            <a:custGeom>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3" name="Shape 103"/>
            <p:cNvSpPr/>
            <p:nvPr/>
          </p:nvSpPr>
          <p:spPr>
            <a:xfrm>
              <a:off x="3566400" y="434850"/>
              <a:ext cx="487175" cy="76850"/>
            </a:xfrm>
            <a:custGeom>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104" name="Shape 104"/>
          <p:cNvPicPr preferRelativeResize="0"/>
          <p:nvPr/>
        </p:nvPicPr>
        <p:blipFill rotWithShape="1">
          <a:blip r:embed="rId3">
            <a:alphaModFix/>
          </a:blip>
          <a:srcRect b="7986" l="0" r="0" t="0"/>
          <a:stretch/>
        </p:blipFill>
        <p:spPr>
          <a:xfrm>
            <a:off x="3079692" y="1521231"/>
            <a:ext cx="1080759" cy="1864205"/>
          </a:xfrm>
          <a:prstGeom prst="rect">
            <a:avLst/>
          </a:prstGeom>
          <a:noFill/>
          <a:ln>
            <a:noFill/>
          </a:ln>
        </p:spPr>
      </p:pic>
      <p:grpSp>
        <p:nvGrpSpPr>
          <p:cNvPr id="105" name="Shape 105"/>
          <p:cNvGrpSpPr/>
          <p:nvPr/>
        </p:nvGrpSpPr>
        <p:grpSpPr>
          <a:xfrm>
            <a:off x="4960947" y="1332489"/>
            <a:ext cx="1126198" cy="2241661"/>
            <a:chOff x="2547150" y="238125"/>
            <a:chExt cx="2525675" cy="5238750"/>
          </a:xfrm>
        </p:grpSpPr>
        <p:sp>
          <p:nvSpPr>
            <p:cNvPr id="106" name="Shape 106"/>
            <p:cNvSpPr/>
            <p:nvPr/>
          </p:nvSpPr>
          <p:spPr>
            <a:xfrm>
              <a:off x="2547150" y="238125"/>
              <a:ext cx="2525675" cy="5238750"/>
            </a:xfrm>
            <a:custGeom>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7" name="Shape 107"/>
            <p:cNvSpPr/>
            <p:nvPr/>
          </p:nvSpPr>
          <p:spPr>
            <a:xfrm>
              <a:off x="3557025" y="5147100"/>
              <a:ext cx="504050" cy="179900"/>
            </a:xfrm>
            <a:custGeom>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8" name="Shape 108"/>
            <p:cNvSpPr/>
            <p:nvPr/>
          </p:nvSpPr>
          <p:spPr>
            <a:xfrm>
              <a:off x="3008050" y="423600"/>
              <a:ext cx="99325" cy="99325"/>
            </a:xfrm>
            <a:custGeom>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9" name="Shape 109"/>
            <p:cNvSpPr/>
            <p:nvPr/>
          </p:nvSpPr>
          <p:spPr>
            <a:xfrm>
              <a:off x="3566400" y="434850"/>
              <a:ext cx="487175" cy="76850"/>
            </a:xfrm>
            <a:custGeom>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110" name="Shape 110"/>
          <p:cNvPicPr preferRelativeResize="0"/>
          <p:nvPr/>
        </p:nvPicPr>
        <p:blipFill rotWithShape="1">
          <a:blip r:embed="rId3">
            <a:alphaModFix/>
          </a:blip>
          <a:srcRect b="7986" l="0" r="0" t="0"/>
          <a:stretch/>
        </p:blipFill>
        <p:spPr>
          <a:xfrm>
            <a:off x="4983792" y="1520581"/>
            <a:ext cx="1080759" cy="1864205"/>
          </a:xfrm>
          <a:prstGeom prst="rect">
            <a:avLst/>
          </a:prstGeom>
          <a:noFill/>
          <a:ln>
            <a:noFill/>
          </a:ln>
        </p:spPr>
      </p:pic>
      <p:sp>
        <p:nvSpPr>
          <p:cNvPr id="111" name="Shape 111"/>
          <p:cNvSpPr txBox="1"/>
          <p:nvPr/>
        </p:nvSpPr>
        <p:spPr>
          <a:xfrm>
            <a:off x="3079650" y="2872825"/>
            <a:ext cx="1080600" cy="4338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GB"/>
              <a:t>Controller</a:t>
            </a:r>
            <a:endParaRPr/>
          </a:p>
        </p:txBody>
      </p:sp>
      <p:sp>
        <p:nvSpPr>
          <p:cNvPr id="112" name="Shape 112"/>
          <p:cNvSpPr txBox="1"/>
          <p:nvPr/>
        </p:nvSpPr>
        <p:spPr>
          <a:xfrm>
            <a:off x="4983875" y="2872825"/>
            <a:ext cx="1080600" cy="433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Controller</a:t>
            </a:r>
            <a:endParaRPr/>
          </a:p>
        </p:txBody>
      </p:sp>
      <p:grpSp>
        <p:nvGrpSpPr>
          <p:cNvPr id="113" name="Shape 113"/>
          <p:cNvGrpSpPr/>
          <p:nvPr/>
        </p:nvGrpSpPr>
        <p:grpSpPr>
          <a:xfrm>
            <a:off x="1371912" y="3384344"/>
            <a:ext cx="889038" cy="1702594"/>
            <a:chOff x="2547150" y="238125"/>
            <a:chExt cx="2525675" cy="5238750"/>
          </a:xfrm>
        </p:grpSpPr>
        <p:sp>
          <p:nvSpPr>
            <p:cNvPr id="114" name="Shape 114"/>
            <p:cNvSpPr/>
            <p:nvPr/>
          </p:nvSpPr>
          <p:spPr>
            <a:xfrm>
              <a:off x="2547150" y="238125"/>
              <a:ext cx="2525675" cy="5238750"/>
            </a:xfrm>
            <a:custGeom>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a:off x="3557025" y="5147100"/>
              <a:ext cx="504050" cy="179900"/>
            </a:xfrm>
            <a:custGeom>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6" name="Shape 116"/>
            <p:cNvSpPr/>
            <p:nvPr/>
          </p:nvSpPr>
          <p:spPr>
            <a:xfrm>
              <a:off x="3008050" y="423600"/>
              <a:ext cx="99325" cy="99325"/>
            </a:xfrm>
            <a:custGeom>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7" name="Shape 117"/>
            <p:cNvSpPr/>
            <p:nvPr/>
          </p:nvSpPr>
          <p:spPr>
            <a:xfrm>
              <a:off x="3566400" y="434850"/>
              <a:ext cx="487175" cy="76850"/>
            </a:xfrm>
            <a:custGeom>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118" name="Shape 118"/>
          <p:cNvPicPr preferRelativeResize="0"/>
          <p:nvPr/>
        </p:nvPicPr>
        <p:blipFill rotWithShape="1">
          <a:blip r:embed="rId3">
            <a:alphaModFix/>
          </a:blip>
          <a:srcRect b="7986" l="0" r="0" t="0"/>
          <a:stretch/>
        </p:blipFill>
        <p:spPr>
          <a:xfrm>
            <a:off x="1389933" y="3527221"/>
            <a:ext cx="853154" cy="1416014"/>
          </a:xfrm>
          <a:prstGeom prst="rect">
            <a:avLst/>
          </a:prstGeom>
          <a:noFill/>
          <a:ln>
            <a:noFill/>
          </a:ln>
        </p:spPr>
      </p:pic>
      <p:sp>
        <p:nvSpPr>
          <p:cNvPr id="119" name="Shape 119"/>
          <p:cNvSpPr txBox="1"/>
          <p:nvPr/>
        </p:nvSpPr>
        <p:spPr>
          <a:xfrm>
            <a:off x="1354062" y="4559175"/>
            <a:ext cx="9249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Follower</a:t>
            </a:r>
            <a:endParaRPr/>
          </a:p>
        </p:txBody>
      </p:sp>
      <p:sp>
        <p:nvSpPr>
          <p:cNvPr id="120" name="Shape 120"/>
          <p:cNvSpPr txBox="1"/>
          <p:nvPr/>
        </p:nvSpPr>
        <p:spPr>
          <a:xfrm>
            <a:off x="2717400" y="3991475"/>
            <a:ext cx="3776100" cy="7497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7200">
                <a:solidFill>
                  <a:srgbClr val="0091EA"/>
                </a:solidFill>
              </a:rPr>
              <a:t>………...</a:t>
            </a:r>
            <a:endParaRPr sz="7200">
              <a:solidFill>
                <a:srgbClr val="0091EA"/>
              </a:solidFill>
            </a:endParaRPr>
          </a:p>
        </p:txBody>
      </p:sp>
      <p:cxnSp>
        <p:nvCxnSpPr>
          <p:cNvPr id="121" name="Shape 121"/>
          <p:cNvCxnSpPr>
            <a:stCxn id="104" idx="3"/>
            <a:endCxn id="110" idx="1"/>
          </p:cNvCxnSpPr>
          <p:nvPr/>
        </p:nvCxnSpPr>
        <p:spPr>
          <a:xfrm flipH="1" rot="10800000">
            <a:off x="4160451" y="2452733"/>
            <a:ext cx="823200" cy="600"/>
          </a:xfrm>
          <a:prstGeom prst="straightConnector1">
            <a:avLst/>
          </a:prstGeom>
          <a:noFill/>
          <a:ln cap="flat" cmpd="sng" w="9525">
            <a:solidFill>
              <a:schemeClr val="dk2"/>
            </a:solidFill>
            <a:prstDash val="solid"/>
            <a:round/>
            <a:headEnd len="med" w="med" type="none"/>
            <a:tailEnd len="med" w="med" type="none"/>
          </a:ln>
        </p:spPr>
      </p:cxnSp>
      <p:cxnSp>
        <p:nvCxnSpPr>
          <p:cNvPr id="122" name="Shape 122"/>
          <p:cNvCxnSpPr/>
          <p:nvPr/>
        </p:nvCxnSpPr>
        <p:spPr>
          <a:xfrm>
            <a:off x="4563325" y="2463525"/>
            <a:ext cx="11100" cy="1205100"/>
          </a:xfrm>
          <a:prstGeom prst="straightConnector1">
            <a:avLst/>
          </a:prstGeom>
          <a:noFill/>
          <a:ln cap="flat" cmpd="sng" w="9525">
            <a:solidFill>
              <a:schemeClr val="dk2"/>
            </a:solidFill>
            <a:prstDash val="solid"/>
            <a:round/>
            <a:headEnd len="med" w="med" type="none"/>
            <a:tailEnd len="med" w="med" type="triangle"/>
          </a:ln>
        </p:spPr>
      </p:cxnSp>
      <p:sp>
        <p:nvSpPr>
          <p:cNvPr id="123" name="Shape 123"/>
          <p:cNvSpPr/>
          <p:nvPr/>
        </p:nvSpPr>
        <p:spPr>
          <a:xfrm>
            <a:off x="4183050" y="3678825"/>
            <a:ext cx="823200" cy="814500"/>
          </a:xfrm>
          <a:prstGeom prst="ellipse">
            <a:avLst/>
          </a:prstGeom>
          <a:solidFill>
            <a:srgbClr val="24E8EA"/>
          </a:solidFill>
          <a:ln cap="flat" cmpd="sng" w="9525">
            <a:solidFill>
              <a:srgbClr val="24E8EA"/>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124" name="Shape 124"/>
          <p:cNvCxnSpPr>
            <a:stCxn id="118" idx="3"/>
            <a:endCxn id="123" idx="2"/>
          </p:cNvCxnSpPr>
          <p:nvPr/>
        </p:nvCxnSpPr>
        <p:spPr>
          <a:xfrm flipH="1" rot="10800000">
            <a:off x="2243088" y="4086129"/>
            <a:ext cx="1940100" cy="149100"/>
          </a:xfrm>
          <a:prstGeom prst="straightConnector1">
            <a:avLst/>
          </a:prstGeom>
          <a:noFill/>
          <a:ln cap="flat" cmpd="sng" w="9525">
            <a:solidFill>
              <a:schemeClr val="dk2"/>
            </a:solidFill>
            <a:prstDash val="solid"/>
            <a:round/>
            <a:headEnd len="med" w="med" type="triangle"/>
            <a:tailEnd len="med" w="med" type="none"/>
          </a:ln>
        </p:spPr>
      </p:cxnSp>
      <p:cxnSp>
        <p:nvCxnSpPr>
          <p:cNvPr id="125" name="Shape 125"/>
          <p:cNvCxnSpPr>
            <a:endCxn id="123" idx="3"/>
          </p:cNvCxnSpPr>
          <p:nvPr/>
        </p:nvCxnSpPr>
        <p:spPr>
          <a:xfrm flipH="1" rot="10800000">
            <a:off x="3023505" y="4374044"/>
            <a:ext cx="1280100" cy="544200"/>
          </a:xfrm>
          <a:prstGeom prst="straightConnector1">
            <a:avLst/>
          </a:prstGeom>
          <a:noFill/>
          <a:ln cap="flat" cmpd="sng" w="9525">
            <a:solidFill>
              <a:schemeClr val="dk2"/>
            </a:solidFill>
            <a:prstDash val="solid"/>
            <a:round/>
            <a:headEnd len="med" w="med" type="triangle"/>
            <a:tailEnd len="med" w="med" type="none"/>
          </a:ln>
        </p:spPr>
      </p:cxnSp>
      <p:cxnSp>
        <p:nvCxnSpPr>
          <p:cNvPr id="126" name="Shape 126"/>
          <p:cNvCxnSpPr>
            <a:endCxn id="123" idx="4"/>
          </p:cNvCxnSpPr>
          <p:nvPr/>
        </p:nvCxnSpPr>
        <p:spPr>
          <a:xfrm rot="10800000">
            <a:off x="4594650" y="4493325"/>
            <a:ext cx="24600" cy="391200"/>
          </a:xfrm>
          <a:prstGeom prst="straightConnector1">
            <a:avLst/>
          </a:prstGeom>
          <a:noFill/>
          <a:ln cap="flat" cmpd="sng" w="9525">
            <a:solidFill>
              <a:schemeClr val="dk2"/>
            </a:solidFill>
            <a:prstDash val="solid"/>
            <a:round/>
            <a:headEnd len="med" w="med" type="triangle"/>
            <a:tailEnd len="med" w="med" type="none"/>
          </a:ln>
        </p:spPr>
      </p:cxnSp>
      <p:cxnSp>
        <p:nvCxnSpPr>
          <p:cNvPr id="127" name="Shape 127"/>
          <p:cNvCxnSpPr>
            <a:endCxn id="123" idx="5"/>
          </p:cNvCxnSpPr>
          <p:nvPr/>
        </p:nvCxnSpPr>
        <p:spPr>
          <a:xfrm rot="10800000">
            <a:off x="4885695" y="4374044"/>
            <a:ext cx="1258200" cy="499800"/>
          </a:xfrm>
          <a:prstGeom prst="straightConnector1">
            <a:avLst/>
          </a:prstGeom>
          <a:noFill/>
          <a:ln cap="flat" cmpd="sng" w="9525">
            <a:solidFill>
              <a:schemeClr val="dk2"/>
            </a:solidFill>
            <a:prstDash val="solid"/>
            <a:round/>
            <a:headEnd len="med" w="med" type="triangle"/>
            <a:tailEnd len="med" w="med" type="none"/>
          </a:ln>
        </p:spPr>
      </p:cxnSp>
      <p:cxnSp>
        <p:nvCxnSpPr>
          <p:cNvPr id="128" name="Shape 128"/>
          <p:cNvCxnSpPr>
            <a:stCxn id="129" idx="1"/>
            <a:endCxn id="123" idx="6"/>
          </p:cNvCxnSpPr>
          <p:nvPr/>
        </p:nvCxnSpPr>
        <p:spPr>
          <a:xfrm rot="10800000">
            <a:off x="5006283" y="4085954"/>
            <a:ext cx="1859700" cy="149700"/>
          </a:xfrm>
          <a:prstGeom prst="straightConnector1">
            <a:avLst/>
          </a:prstGeom>
          <a:noFill/>
          <a:ln cap="flat" cmpd="sng" w="9525">
            <a:solidFill>
              <a:schemeClr val="dk2"/>
            </a:solidFill>
            <a:prstDash val="solid"/>
            <a:round/>
            <a:headEnd len="med" w="med" type="triangle"/>
            <a:tailEnd len="med" w="med" type="none"/>
          </a:ln>
        </p:spPr>
      </p:cxnSp>
      <p:grpSp>
        <p:nvGrpSpPr>
          <p:cNvPr id="130" name="Shape 130"/>
          <p:cNvGrpSpPr/>
          <p:nvPr/>
        </p:nvGrpSpPr>
        <p:grpSpPr>
          <a:xfrm>
            <a:off x="6847962" y="3384769"/>
            <a:ext cx="889038" cy="1702594"/>
            <a:chOff x="2547150" y="238125"/>
            <a:chExt cx="2525675" cy="5238750"/>
          </a:xfrm>
        </p:grpSpPr>
        <p:sp>
          <p:nvSpPr>
            <p:cNvPr id="131" name="Shape 131"/>
            <p:cNvSpPr/>
            <p:nvPr/>
          </p:nvSpPr>
          <p:spPr>
            <a:xfrm>
              <a:off x="2547150" y="238125"/>
              <a:ext cx="2525675" cy="5238750"/>
            </a:xfrm>
            <a:custGeom>
              <a:pathLst>
                <a:path extrusionOk="0" h="209550" w="101027">
                  <a:moveTo>
                    <a:pt x="98629" y="18886"/>
                  </a:moveTo>
                  <a:lnTo>
                    <a:pt x="98629" y="190364"/>
                  </a:lnTo>
                  <a:lnTo>
                    <a:pt x="2398" y="190364"/>
                  </a:lnTo>
                  <a:lnTo>
                    <a:pt x="2398" y="18886"/>
                  </a:lnTo>
                  <a:close/>
                  <a:moveTo>
                    <a:pt x="10343" y="0"/>
                  </a:moveTo>
                  <a:lnTo>
                    <a:pt x="9293" y="75"/>
                  </a:lnTo>
                  <a:lnTo>
                    <a:pt x="8244" y="225"/>
                  </a:lnTo>
                  <a:lnTo>
                    <a:pt x="7270" y="450"/>
                  </a:lnTo>
                  <a:lnTo>
                    <a:pt x="6295" y="824"/>
                  </a:lnTo>
                  <a:lnTo>
                    <a:pt x="5396" y="1274"/>
                  </a:lnTo>
                  <a:lnTo>
                    <a:pt x="4572" y="1799"/>
                  </a:lnTo>
                  <a:lnTo>
                    <a:pt x="3747" y="2398"/>
                  </a:lnTo>
                  <a:lnTo>
                    <a:pt x="2998" y="3073"/>
                  </a:lnTo>
                  <a:lnTo>
                    <a:pt x="2323" y="3747"/>
                  </a:lnTo>
                  <a:lnTo>
                    <a:pt x="1724" y="4572"/>
                  </a:lnTo>
                  <a:lnTo>
                    <a:pt x="1199" y="5396"/>
                  </a:lnTo>
                  <a:lnTo>
                    <a:pt x="824" y="6370"/>
                  </a:lnTo>
                  <a:lnTo>
                    <a:pt x="450" y="7270"/>
                  </a:lnTo>
                  <a:lnTo>
                    <a:pt x="225" y="8319"/>
                  </a:lnTo>
                  <a:lnTo>
                    <a:pt x="0" y="9293"/>
                  </a:lnTo>
                  <a:lnTo>
                    <a:pt x="0" y="10343"/>
                  </a:lnTo>
                  <a:lnTo>
                    <a:pt x="0" y="199207"/>
                  </a:lnTo>
                  <a:lnTo>
                    <a:pt x="0" y="200257"/>
                  </a:lnTo>
                  <a:lnTo>
                    <a:pt x="225" y="201231"/>
                  </a:lnTo>
                  <a:lnTo>
                    <a:pt x="450" y="202280"/>
                  </a:lnTo>
                  <a:lnTo>
                    <a:pt x="824" y="203180"/>
                  </a:lnTo>
                  <a:lnTo>
                    <a:pt x="1199" y="204154"/>
                  </a:lnTo>
                  <a:lnTo>
                    <a:pt x="1724" y="204978"/>
                  </a:lnTo>
                  <a:lnTo>
                    <a:pt x="2323" y="205803"/>
                  </a:lnTo>
                  <a:lnTo>
                    <a:pt x="2998" y="206477"/>
                  </a:lnTo>
                  <a:lnTo>
                    <a:pt x="3747" y="207152"/>
                  </a:lnTo>
                  <a:lnTo>
                    <a:pt x="4572" y="207751"/>
                  </a:lnTo>
                  <a:lnTo>
                    <a:pt x="5396" y="208276"/>
                  </a:lnTo>
                  <a:lnTo>
                    <a:pt x="6295" y="208726"/>
                  </a:lnTo>
                  <a:lnTo>
                    <a:pt x="7270" y="209100"/>
                  </a:lnTo>
                  <a:lnTo>
                    <a:pt x="8244" y="209325"/>
                  </a:lnTo>
                  <a:lnTo>
                    <a:pt x="9293" y="209475"/>
                  </a:lnTo>
                  <a:lnTo>
                    <a:pt x="10343" y="209550"/>
                  </a:lnTo>
                  <a:lnTo>
                    <a:pt x="90610" y="209550"/>
                  </a:lnTo>
                  <a:lnTo>
                    <a:pt x="91659" y="209475"/>
                  </a:lnTo>
                  <a:lnTo>
                    <a:pt x="92708" y="209325"/>
                  </a:lnTo>
                  <a:lnTo>
                    <a:pt x="93682" y="209100"/>
                  </a:lnTo>
                  <a:lnTo>
                    <a:pt x="94657" y="208726"/>
                  </a:lnTo>
                  <a:lnTo>
                    <a:pt x="95556" y="208276"/>
                  </a:lnTo>
                  <a:lnTo>
                    <a:pt x="96455" y="207751"/>
                  </a:lnTo>
                  <a:lnTo>
                    <a:pt x="97205" y="207152"/>
                  </a:lnTo>
                  <a:lnTo>
                    <a:pt x="97954" y="206477"/>
                  </a:lnTo>
                  <a:lnTo>
                    <a:pt x="98629" y="205803"/>
                  </a:lnTo>
                  <a:lnTo>
                    <a:pt x="99228" y="204978"/>
                  </a:lnTo>
                  <a:lnTo>
                    <a:pt x="99753" y="204154"/>
                  </a:lnTo>
                  <a:lnTo>
                    <a:pt x="100203" y="203180"/>
                  </a:lnTo>
                  <a:lnTo>
                    <a:pt x="100577" y="202280"/>
                  </a:lnTo>
                  <a:lnTo>
                    <a:pt x="100802" y="201231"/>
                  </a:lnTo>
                  <a:lnTo>
                    <a:pt x="100952" y="200257"/>
                  </a:lnTo>
                  <a:lnTo>
                    <a:pt x="101027" y="199207"/>
                  </a:lnTo>
                  <a:lnTo>
                    <a:pt x="101027" y="10343"/>
                  </a:lnTo>
                  <a:lnTo>
                    <a:pt x="100952" y="9293"/>
                  </a:lnTo>
                  <a:lnTo>
                    <a:pt x="100802" y="8319"/>
                  </a:lnTo>
                  <a:lnTo>
                    <a:pt x="100577" y="7270"/>
                  </a:lnTo>
                  <a:lnTo>
                    <a:pt x="100203" y="6370"/>
                  </a:lnTo>
                  <a:lnTo>
                    <a:pt x="99753" y="5396"/>
                  </a:lnTo>
                  <a:lnTo>
                    <a:pt x="99228" y="4572"/>
                  </a:lnTo>
                  <a:lnTo>
                    <a:pt x="98629" y="3747"/>
                  </a:lnTo>
                  <a:lnTo>
                    <a:pt x="97954" y="3073"/>
                  </a:lnTo>
                  <a:lnTo>
                    <a:pt x="97205" y="2398"/>
                  </a:lnTo>
                  <a:lnTo>
                    <a:pt x="96455" y="1799"/>
                  </a:lnTo>
                  <a:lnTo>
                    <a:pt x="95556" y="1274"/>
                  </a:lnTo>
                  <a:lnTo>
                    <a:pt x="94657" y="824"/>
                  </a:lnTo>
                  <a:lnTo>
                    <a:pt x="93682" y="450"/>
                  </a:lnTo>
                  <a:lnTo>
                    <a:pt x="92708" y="225"/>
                  </a:lnTo>
                  <a:lnTo>
                    <a:pt x="91659" y="75"/>
                  </a:lnTo>
                  <a:lnTo>
                    <a:pt x="90610" y="0"/>
                  </a:lnTo>
                  <a:close/>
                </a:path>
              </a:pathLst>
            </a:custGeom>
            <a:solidFill>
              <a:srgbClr val="4A86E8"/>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2" name="Shape 132"/>
            <p:cNvSpPr/>
            <p:nvPr/>
          </p:nvSpPr>
          <p:spPr>
            <a:xfrm>
              <a:off x="3557025" y="5147100"/>
              <a:ext cx="504050" cy="179900"/>
            </a:xfrm>
            <a:custGeom>
              <a:pathLst>
                <a:path extrusionOk="0" h="7196" w="20162">
                  <a:moveTo>
                    <a:pt x="3598" y="0"/>
                  </a:moveTo>
                  <a:lnTo>
                    <a:pt x="2849" y="75"/>
                  </a:lnTo>
                  <a:lnTo>
                    <a:pt x="2174" y="300"/>
                  </a:lnTo>
                  <a:lnTo>
                    <a:pt x="1575" y="600"/>
                  </a:lnTo>
                  <a:lnTo>
                    <a:pt x="1050" y="1050"/>
                  </a:lnTo>
                  <a:lnTo>
                    <a:pt x="600" y="1574"/>
                  </a:lnTo>
                  <a:lnTo>
                    <a:pt x="301" y="2174"/>
                  </a:lnTo>
                  <a:lnTo>
                    <a:pt x="76" y="2848"/>
                  </a:lnTo>
                  <a:lnTo>
                    <a:pt x="1" y="3598"/>
                  </a:lnTo>
                  <a:lnTo>
                    <a:pt x="76" y="4347"/>
                  </a:lnTo>
                  <a:lnTo>
                    <a:pt x="301" y="5022"/>
                  </a:lnTo>
                  <a:lnTo>
                    <a:pt x="600" y="5621"/>
                  </a:lnTo>
                  <a:lnTo>
                    <a:pt x="1050" y="6146"/>
                  </a:lnTo>
                  <a:lnTo>
                    <a:pt x="1575" y="6596"/>
                  </a:lnTo>
                  <a:lnTo>
                    <a:pt x="2174" y="6896"/>
                  </a:lnTo>
                  <a:lnTo>
                    <a:pt x="2849" y="7120"/>
                  </a:lnTo>
                  <a:lnTo>
                    <a:pt x="3598" y="7195"/>
                  </a:lnTo>
                  <a:lnTo>
                    <a:pt x="16639" y="7195"/>
                  </a:lnTo>
                  <a:lnTo>
                    <a:pt x="17313" y="7120"/>
                  </a:lnTo>
                  <a:lnTo>
                    <a:pt x="17988" y="6896"/>
                  </a:lnTo>
                  <a:lnTo>
                    <a:pt x="18587" y="6596"/>
                  </a:lnTo>
                  <a:lnTo>
                    <a:pt x="19112" y="6146"/>
                  </a:lnTo>
                  <a:lnTo>
                    <a:pt x="19562" y="5621"/>
                  </a:lnTo>
                  <a:lnTo>
                    <a:pt x="19861" y="5022"/>
                  </a:lnTo>
                  <a:lnTo>
                    <a:pt x="20086" y="4347"/>
                  </a:lnTo>
                  <a:lnTo>
                    <a:pt x="20161" y="3598"/>
                  </a:lnTo>
                  <a:lnTo>
                    <a:pt x="20086" y="2848"/>
                  </a:lnTo>
                  <a:lnTo>
                    <a:pt x="19861" y="2174"/>
                  </a:lnTo>
                  <a:lnTo>
                    <a:pt x="19562" y="1574"/>
                  </a:lnTo>
                  <a:lnTo>
                    <a:pt x="19112" y="1050"/>
                  </a:lnTo>
                  <a:lnTo>
                    <a:pt x="18587" y="600"/>
                  </a:lnTo>
                  <a:lnTo>
                    <a:pt x="17988" y="300"/>
                  </a:lnTo>
                  <a:lnTo>
                    <a:pt x="17313" y="75"/>
                  </a:lnTo>
                  <a:lnTo>
                    <a:pt x="16639" y="0"/>
                  </a:lnTo>
                  <a:close/>
                </a:path>
              </a:pathLst>
            </a:custGeom>
            <a:solidFill>
              <a:srgbClr val="B7B7B7"/>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3" name="Shape 133"/>
            <p:cNvSpPr/>
            <p:nvPr/>
          </p:nvSpPr>
          <p:spPr>
            <a:xfrm>
              <a:off x="3008050" y="423600"/>
              <a:ext cx="99325" cy="99325"/>
            </a:xfrm>
            <a:custGeom>
              <a:pathLst>
                <a:path extrusionOk="0" h="3973" w="3973">
                  <a:moveTo>
                    <a:pt x="2024" y="1"/>
                  </a:moveTo>
                  <a:lnTo>
                    <a:pt x="1575" y="76"/>
                  </a:lnTo>
                  <a:lnTo>
                    <a:pt x="1200" y="151"/>
                  </a:lnTo>
                  <a:lnTo>
                    <a:pt x="900" y="375"/>
                  </a:lnTo>
                  <a:lnTo>
                    <a:pt x="600" y="600"/>
                  </a:lnTo>
                  <a:lnTo>
                    <a:pt x="375" y="900"/>
                  </a:lnTo>
                  <a:lnTo>
                    <a:pt x="151" y="1200"/>
                  </a:lnTo>
                  <a:lnTo>
                    <a:pt x="76" y="1575"/>
                  </a:lnTo>
                  <a:lnTo>
                    <a:pt x="1" y="2024"/>
                  </a:lnTo>
                  <a:lnTo>
                    <a:pt x="76" y="2399"/>
                  </a:lnTo>
                  <a:lnTo>
                    <a:pt x="151" y="2774"/>
                  </a:lnTo>
                  <a:lnTo>
                    <a:pt x="375" y="3073"/>
                  </a:lnTo>
                  <a:lnTo>
                    <a:pt x="600" y="3373"/>
                  </a:lnTo>
                  <a:lnTo>
                    <a:pt x="900" y="3673"/>
                  </a:lnTo>
                  <a:lnTo>
                    <a:pt x="1200" y="3823"/>
                  </a:lnTo>
                  <a:lnTo>
                    <a:pt x="1575" y="3973"/>
                  </a:lnTo>
                  <a:lnTo>
                    <a:pt x="2399" y="3973"/>
                  </a:lnTo>
                  <a:lnTo>
                    <a:pt x="2774" y="3823"/>
                  </a:lnTo>
                  <a:lnTo>
                    <a:pt x="3073" y="3673"/>
                  </a:lnTo>
                  <a:lnTo>
                    <a:pt x="3373" y="3373"/>
                  </a:lnTo>
                  <a:lnTo>
                    <a:pt x="3598" y="3073"/>
                  </a:lnTo>
                  <a:lnTo>
                    <a:pt x="3823" y="2774"/>
                  </a:lnTo>
                  <a:lnTo>
                    <a:pt x="3898" y="2399"/>
                  </a:lnTo>
                  <a:lnTo>
                    <a:pt x="3973" y="2024"/>
                  </a:lnTo>
                  <a:lnTo>
                    <a:pt x="3898" y="1575"/>
                  </a:lnTo>
                  <a:lnTo>
                    <a:pt x="3823" y="1200"/>
                  </a:lnTo>
                  <a:lnTo>
                    <a:pt x="3598" y="900"/>
                  </a:lnTo>
                  <a:lnTo>
                    <a:pt x="3373" y="600"/>
                  </a:lnTo>
                  <a:lnTo>
                    <a:pt x="3073" y="375"/>
                  </a:lnTo>
                  <a:lnTo>
                    <a:pt x="2774" y="151"/>
                  </a:lnTo>
                  <a:lnTo>
                    <a:pt x="2399" y="76"/>
                  </a:lnTo>
                  <a:lnTo>
                    <a:pt x="2024" y="1"/>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4" name="Shape 134"/>
            <p:cNvSpPr/>
            <p:nvPr/>
          </p:nvSpPr>
          <p:spPr>
            <a:xfrm>
              <a:off x="3566400" y="434850"/>
              <a:ext cx="487175" cy="76850"/>
            </a:xfrm>
            <a:custGeom>
              <a:pathLst>
                <a:path extrusionOk="0" h="3074" w="19487">
                  <a:moveTo>
                    <a:pt x="1275" y="0"/>
                  </a:moveTo>
                  <a:lnTo>
                    <a:pt x="1050" y="75"/>
                  </a:lnTo>
                  <a:lnTo>
                    <a:pt x="750" y="150"/>
                  </a:lnTo>
                  <a:lnTo>
                    <a:pt x="525" y="300"/>
                  </a:lnTo>
                  <a:lnTo>
                    <a:pt x="375" y="450"/>
                  </a:lnTo>
                  <a:lnTo>
                    <a:pt x="225" y="675"/>
                  </a:lnTo>
                  <a:lnTo>
                    <a:pt x="75" y="975"/>
                  </a:lnTo>
                  <a:lnTo>
                    <a:pt x="1" y="1274"/>
                  </a:lnTo>
                  <a:lnTo>
                    <a:pt x="1" y="1574"/>
                  </a:lnTo>
                  <a:lnTo>
                    <a:pt x="1" y="1874"/>
                  </a:lnTo>
                  <a:lnTo>
                    <a:pt x="75" y="2174"/>
                  </a:lnTo>
                  <a:lnTo>
                    <a:pt x="225" y="2399"/>
                  </a:lnTo>
                  <a:lnTo>
                    <a:pt x="375" y="2623"/>
                  </a:lnTo>
                  <a:lnTo>
                    <a:pt x="525" y="2773"/>
                  </a:lnTo>
                  <a:lnTo>
                    <a:pt x="750" y="2923"/>
                  </a:lnTo>
                  <a:lnTo>
                    <a:pt x="1050" y="2998"/>
                  </a:lnTo>
                  <a:lnTo>
                    <a:pt x="1275" y="3073"/>
                  </a:lnTo>
                  <a:lnTo>
                    <a:pt x="18137" y="3073"/>
                  </a:lnTo>
                  <a:lnTo>
                    <a:pt x="18437" y="2998"/>
                  </a:lnTo>
                  <a:lnTo>
                    <a:pt x="18662" y="2923"/>
                  </a:lnTo>
                  <a:lnTo>
                    <a:pt x="18887" y="2773"/>
                  </a:lnTo>
                  <a:lnTo>
                    <a:pt x="19112" y="2623"/>
                  </a:lnTo>
                  <a:lnTo>
                    <a:pt x="19262" y="2399"/>
                  </a:lnTo>
                  <a:lnTo>
                    <a:pt x="19337" y="2174"/>
                  </a:lnTo>
                  <a:lnTo>
                    <a:pt x="19412" y="1874"/>
                  </a:lnTo>
                  <a:lnTo>
                    <a:pt x="19486" y="1574"/>
                  </a:lnTo>
                  <a:lnTo>
                    <a:pt x="19412" y="1274"/>
                  </a:lnTo>
                  <a:lnTo>
                    <a:pt x="19337" y="975"/>
                  </a:lnTo>
                  <a:lnTo>
                    <a:pt x="19262" y="675"/>
                  </a:lnTo>
                  <a:lnTo>
                    <a:pt x="19112" y="450"/>
                  </a:lnTo>
                  <a:lnTo>
                    <a:pt x="18887" y="300"/>
                  </a:lnTo>
                  <a:lnTo>
                    <a:pt x="18662" y="150"/>
                  </a:lnTo>
                  <a:lnTo>
                    <a:pt x="18437" y="75"/>
                  </a:lnTo>
                  <a:lnTo>
                    <a:pt x="18137" y="0"/>
                  </a:lnTo>
                  <a:close/>
                </a:path>
              </a:pathLst>
            </a:custGeom>
            <a:solidFill>
              <a:srgbClr val="43434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pic>
        <p:nvPicPr>
          <p:cNvPr id="129" name="Shape 129"/>
          <p:cNvPicPr preferRelativeResize="0"/>
          <p:nvPr/>
        </p:nvPicPr>
        <p:blipFill rotWithShape="1">
          <a:blip r:embed="rId3">
            <a:alphaModFix/>
          </a:blip>
          <a:srcRect b="7986" l="0" r="0" t="0"/>
          <a:stretch/>
        </p:blipFill>
        <p:spPr>
          <a:xfrm>
            <a:off x="6865983" y="3527646"/>
            <a:ext cx="853154" cy="1416014"/>
          </a:xfrm>
          <a:prstGeom prst="rect">
            <a:avLst/>
          </a:prstGeom>
          <a:noFill/>
          <a:ln>
            <a:noFill/>
          </a:ln>
        </p:spPr>
      </p:pic>
      <p:sp>
        <p:nvSpPr>
          <p:cNvPr id="135" name="Shape 135"/>
          <p:cNvSpPr txBox="1"/>
          <p:nvPr/>
        </p:nvSpPr>
        <p:spPr>
          <a:xfrm>
            <a:off x="6830112" y="4559600"/>
            <a:ext cx="9249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a:t>Follower</a:t>
            </a:r>
            <a:endParaRPr/>
          </a:p>
        </p:txBody>
      </p:sp>
      <p:sp>
        <p:nvSpPr>
          <p:cNvPr id="136" name="Shape 136"/>
          <p:cNvSpPr txBox="1"/>
          <p:nvPr/>
        </p:nvSpPr>
        <p:spPr>
          <a:xfrm>
            <a:off x="4191050" y="3882600"/>
            <a:ext cx="823200" cy="329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sz="1700"/>
              <a:t>Server</a:t>
            </a:r>
            <a:endParaRPr sz="1700"/>
          </a:p>
        </p:txBody>
      </p:sp>
      <p:sp>
        <p:nvSpPr>
          <p:cNvPr id="137" name="Shape 137"/>
          <p:cNvSpPr txBox="1"/>
          <p:nvPr>
            <p:ph idx="1" type="body"/>
          </p:nvPr>
        </p:nvSpPr>
        <p:spPr>
          <a:xfrm>
            <a:off x="112525" y="1520575"/>
            <a:ext cx="27255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10</a:t>
            </a:r>
            <a:r>
              <a:rPr lang="en-GB" sz="1100"/>
              <a:t>:</a:t>
            </a:r>
            <a:r>
              <a:rPr lang="en-GB" sz="1100"/>
              <a:t> Multi Phone Support Example</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pic>
        <p:nvPicPr>
          <p:cNvPr id="142" name="Shape 142"/>
          <p:cNvPicPr preferRelativeResize="0"/>
          <p:nvPr/>
        </p:nvPicPr>
        <p:blipFill>
          <a:blip r:embed="rId3">
            <a:alphaModFix/>
          </a:blip>
          <a:stretch>
            <a:fillRect/>
          </a:stretch>
        </p:blipFill>
        <p:spPr>
          <a:xfrm>
            <a:off x="862688" y="1319275"/>
            <a:ext cx="7418675" cy="3406525"/>
          </a:xfrm>
          <a:prstGeom prst="rect">
            <a:avLst/>
          </a:prstGeom>
          <a:noFill/>
          <a:ln>
            <a:noFill/>
          </a:ln>
        </p:spPr>
      </p:pic>
      <p:sp>
        <p:nvSpPr>
          <p:cNvPr id="143" name="Shape 14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oboto Light"/>
                <a:ea typeface="Roboto Light"/>
                <a:cs typeface="Roboto Light"/>
                <a:sym typeface="Roboto Light"/>
              </a:rPr>
              <a:t>Server</a:t>
            </a:r>
            <a:endParaRPr>
              <a:latin typeface="Roboto Light"/>
              <a:ea typeface="Roboto Light"/>
              <a:cs typeface="Roboto Light"/>
              <a:sym typeface="Roboto Light"/>
            </a:endParaRPr>
          </a:p>
        </p:txBody>
      </p:sp>
      <p:sp>
        <p:nvSpPr>
          <p:cNvPr id="144" name="Shape 144"/>
          <p:cNvSpPr txBox="1"/>
          <p:nvPr>
            <p:ph idx="1" type="body"/>
          </p:nvPr>
        </p:nvSpPr>
        <p:spPr>
          <a:xfrm>
            <a:off x="1716075" y="4751100"/>
            <a:ext cx="57120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11</a:t>
            </a:r>
            <a:r>
              <a:rPr lang="en-GB" sz="1100"/>
              <a:t>: Server Error pages</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oboto Light"/>
                <a:ea typeface="Roboto Light"/>
                <a:cs typeface="Roboto Light"/>
                <a:sym typeface="Roboto Light"/>
              </a:rPr>
              <a:t>Server</a:t>
            </a:r>
            <a:endParaRPr>
              <a:latin typeface="Roboto Light"/>
              <a:ea typeface="Roboto Light"/>
              <a:cs typeface="Roboto Light"/>
              <a:sym typeface="Roboto Light"/>
            </a:endParaRPr>
          </a:p>
        </p:txBody>
      </p:sp>
      <p:pic>
        <p:nvPicPr>
          <p:cNvPr id="150" name="Shape 150"/>
          <p:cNvPicPr preferRelativeResize="0"/>
          <p:nvPr/>
        </p:nvPicPr>
        <p:blipFill rotWithShape="1">
          <a:blip r:embed="rId3">
            <a:alphaModFix/>
          </a:blip>
          <a:srcRect b="21152" l="0" r="0" t="1111"/>
          <a:stretch/>
        </p:blipFill>
        <p:spPr>
          <a:xfrm>
            <a:off x="1788000" y="1626800"/>
            <a:ext cx="5833376" cy="2887151"/>
          </a:xfrm>
          <a:prstGeom prst="rect">
            <a:avLst/>
          </a:prstGeom>
          <a:noFill/>
          <a:ln>
            <a:noFill/>
          </a:ln>
        </p:spPr>
      </p:pic>
      <p:sp>
        <p:nvSpPr>
          <p:cNvPr id="151" name="Shape 151"/>
          <p:cNvSpPr txBox="1"/>
          <p:nvPr>
            <p:ph idx="1" type="body"/>
          </p:nvPr>
        </p:nvSpPr>
        <p:spPr>
          <a:xfrm>
            <a:off x="1716075" y="4751100"/>
            <a:ext cx="57120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12</a:t>
            </a:r>
            <a:r>
              <a:rPr lang="en-GB" sz="1100"/>
              <a:t>: Server Most Frequently Visited</a:t>
            </a:r>
            <a:endParaRPr sz="11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Shape 156"/>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oboto Light"/>
                <a:ea typeface="Roboto Light"/>
                <a:cs typeface="Roboto Light"/>
                <a:sym typeface="Roboto Light"/>
              </a:rPr>
              <a:t>Physical structure</a:t>
            </a:r>
            <a:endParaRPr>
              <a:latin typeface="Roboto Light"/>
              <a:ea typeface="Roboto Light"/>
              <a:cs typeface="Roboto Light"/>
              <a:sym typeface="Roboto Light"/>
            </a:endParaRPr>
          </a:p>
        </p:txBody>
      </p:sp>
      <p:pic>
        <p:nvPicPr>
          <p:cNvPr id="157" name="Shape 157"/>
          <p:cNvPicPr preferRelativeResize="0"/>
          <p:nvPr/>
        </p:nvPicPr>
        <p:blipFill>
          <a:blip r:embed="rId3">
            <a:alphaModFix/>
          </a:blip>
          <a:stretch>
            <a:fillRect/>
          </a:stretch>
        </p:blipFill>
        <p:spPr>
          <a:xfrm>
            <a:off x="2542250" y="1807326"/>
            <a:ext cx="4059499" cy="2882675"/>
          </a:xfrm>
          <a:prstGeom prst="rect">
            <a:avLst/>
          </a:prstGeom>
          <a:noFill/>
          <a:ln>
            <a:noFill/>
          </a:ln>
        </p:spPr>
      </p:pic>
      <p:sp>
        <p:nvSpPr>
          <p:cNvPr id="158" name="Shape 158"/>
          <p:cNvSpPr txBox="1"/>
          <p:nvPr>
            <p:ph idx="1" type="body"/>
          </p:nvPr>
        </p:nvSpPr>
        <p:spPr>
          <a:xfrm>
            <a:off x="2542250" y="4751100"/>
            <a:ext cx="4059600" cy="39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1100"/>
              <a:t>Fig 13</a:t>
            </a:r>
            <a:r>
              <a:rPr lang="en-GB" sz="1100"/>
              <a:t>: Robot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Shape 163"/>
          <p:cNvSpPr txBox="1"/>
          <p:nvPr>
            <p:ph type="title"/>
          </p:nvPr>
        </p:nvSpPr>
        <p:spPr>
          <a:xfrm>
            <a:off x="311725" y="500925"/>
            <a:ext cx="8520600" cy="623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latin typeface="Roboto Light"/>
                <a:ea typeface="Roboto Light"/>
                <a:cs typeface="Roboto Light"/>
                <a:sym typeface="Roboto Light"/>
              </a:rPr>
              <a:t>Sensor suite</a:t>
            </a:r>
            <a:endParaRPr>
              <a:latin typeface="Roboto Light"/>
              <a:ea typeface="Roboto Light"/>
              <a:cs typeface="Roboto Light"/>
              <a:sym typeface="Roboto Light"/>
            </a:endParaRPr>
          </a:p>
        </p:txBody>
      </p:sp>
      <p:graphicFrame>
        <p:nvGraphicFramePr>
          <p:cNvPr id="164" name="Shape 164"/>
          <p:cNvGraphicFramePr/>
          <p:nvPr/>
        </p:nvGraphicFramePr>
        <p:xfrm>
          <a:off x="952500" y="1619250"/>
          <a:ext cx="3000000" cy="3000000"/>
        </p:xfrm>
        <a:graphic>
          <a:graphicData uri="http://schemas.openxmlformats.org/drawingml/2006/table">
            <a:tbl>
              <a:tblPr>
                <a:noFill/>
                <a:tableStyleId>{CAD67FE1-9B9C-40DA-A8BF-47DBAAD0C9A4}</a:tableStyleId>
              </a:tblPr>
              <a:tblGrid>
                <a:gridCol w="3619500"/>
                <a:gridCol w="3619500"/>
              </a:tblGrid>
              <a:tr h="639025">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Sensor</a:t>
                      </a:r>
                      <a:endParaRPr sz="1800">
                        <a:solidFill>
                          <a:schemeClr val="accent1"/>
                        </a:solidFill>
                        <a:latin typeface="Roboto"/>
                        <a:ea typeface="Roboto"/>
                        <a:cs typeface="Roboto"/>
                        <a:sym typeface="Roboto"/>
                      </a:endParaRPr>
                    </a:p>
                  </a:txBody>
                  <a:tcPr marT="91425" marB="91425" marR="91425" marL="91425" anchor="ctr"/>
                </a:tc>
                <a:tc>
                  <a:txBody>
                    <a:bodyPr>
                      <a:noAutofit/>
                    </a:bodyPr>
                    <a:lstStyle/>
                    <a:p>
                      <a:pPr indent="0" lvl="0" marL="0" rtl="0" algn="ctr">
                        <a:spcBef>
                          <a:spcPts val="0"/>
                        </a:spcBef>
                        <a:spcAft>
                          <a:spcPts val="0"/>
                        </a:spcAft>
                        <a:buNone/>
                      </a:pPr>
                      <a:r>
                        <a:rPr lang="en-GB" sz="1800">
                          <a:solidFill>
                            <a:schemeClr val="accent1"/>
                          </a:solidFill>
                          <a:latin typeface="Roboto"/>
                          <a:ea typeface="Roboto"/>
                          <a:cs typeface="Roboto"/>
                          <a:sym typeface="Roboto"/>
                        </a:rPr>
                        <a:t>Primary </a:t>
                      </a:r>
                      <a:r>
                        <a:rPr lang="en-GB" sz="1800">
                          <a:solidFill>
                            <a:schemeClr val="accent1"/>
                          </a:solidFill>
                          <a:latin typeface="Roboto"/>
                          <a:ea typeface="Roboto"/>
                          <a:cs typeface="Roboto"/>
                          <a:sym typeface="Roboto"/>
                        </a:rPr>
                        <a:t>Function</a:t>
                      </a:r>
                      <a:endParaRPr sz="1800">
                        <a:solidFill>
                          <a:schemeClr val="accent1"/>
                        </a:solidFill>
                        <a:latin typeface="Roboto"/>
                        <a:ea typeface="Roboto"/>
                        <a:cs typeface="Roboto"/>
                        <a:sym typeface="Roboto"/>
                      </a:endParaRPr>
                    </a:p>
                  </a:txBody>
                  <a:tcPr marT="91425" marB="91425" marR="91425" marL="91425" anchor="ctr"/>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LEGO Ultrasonic</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Obstacle detection</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External Ultrasonics (x2 - via hub)</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Obstacle avoidance and detection</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LEGO Colour (x2)</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Environment features identification</a:t>
                      </a:r>
                      <a:endParaRPr>
                        <a:solidFill>
                          <a:srgbClr val="666666"/>
                        </a:solidFill>
                        <a:latin typeface="Roboto"/>
                        <a:ea typeface="Roboto"/>
                        <a:cs typeface="Roboto"/>
                        <a:sym typeface="Roboto"/>
                      </a:endParaRPr>
                    </a:p>
                  </a:txBody>
                  <a:tcPr marT="91425" marB="91425" marR="91425" marL="91425"/>
                </a:tc>
              </a:tr>
              <a:tr h="544125">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Custom Line sensor (via hub)</a:t>
                      </a:r>
                      <a:endParaRPr>
                        <a:solidFill>
                          <a:srgbClr val="666666"/>
                        </a:solidFill>
                        <a:latin typeface="Roboto"/>
                        <a:ea typeface="Roboto"/>
                        <a:cs typeface="Roboto"/>
                        <a:sym typeface="Roboto"/>
                      </a:endParaRPr>
                    </a:p>
                  </a:txBody>
                  <a:tcPr marT="91425" marB="91425" marR="91425" marL="91425"/>
                </a:tc>
                <a:tc>
                  <a:txBody>
                    <a:bodyPr>
                      <a:noAutofit/>
                    </a:bodyPr>
                    <a:lstStyle/>
                    <a:p>
                      <a:pPr indent="0" lvl="0" marL="0" rtl="0">
                        <a:spcBef>
                          <a:spcPts val="0"/>
                        </a:spcBef>
                        <a:spcAft>
                          <a:spcPts val="0"/>
                        </a:spcAft>
                        <a:buNone/>
                      </a:pPr>
                      <a:r>
                        <a:rPr lang="en-GB">
                          <a:solidFill>
                            <a:srgbClr val="666666"/>
                          </a:solidFill>
                          <a:latin typeface="Roboto"/>
                          <a:ea typeface="Roboto"/>
                          <a:cs typeface="Roboto"/>
                          <a:sym typeface="Roboto"/>
                        </a:rPr>
                        <a:t>Line following and branch detection</a:t>
                      </a:r>
                      <a:endParaRPr>
                        <a:solidFill>
                          <a:srgbClr val="666666"/>
                        </a:solidFill>
                        <a:latin typeface="Roboto"/>
                        <a:ea typeface="Roboto"/>
                        <a:cs typeface="Roboto"/>
                        <a:sym typeface="Roboto"/>
                      </a:endParaRPr>
                    </a:p>
                  </a:txBody>
                  <a:tcPr marT="91425" marB="91425" marR="91425" marL="91425"/>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